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1" r:id="rId6"/>
    <p:sldId id="262" r:id="rId7"/>
    <p:sldId id="263" r:id="rId8"/>
    <p:sldId id="264" r:id="rId9"/>
    <p:sldId id="276" r:id="rId10"/>
    <p:sldId id="265" r:id="rId11"/>
    <p:sldId id="270" r:id="rId12"/>
    <p:sldId id="271" r:id="rId13"/>
    <p:sldId id="272" r:id="rId14"/>
    <p:sldId id="274" r:id="rId15"/>
    <p:sldId id="275" r:id="rId16"/>
    <p:sldId id="269" r:id="rId17"/>
    <p:sldId id="273" r:id="rId18"/>
    <p:sldId id="266" r:id="rId19"/>
    <p:sldId id="267" r:id="rId20"/>
    <p:sldId id="268" r:id="rId21"/>
    <p:sldId id="257" r:id="rId22"/>
    <p:sldId id="258" r:id="rId23"/>
    <p:sldId id="259" r:id="rId24"/>
    <p:sldId id="277" r:id="rId25"/>
    <p:sldId id="280" r:id="rId26"/>
    <p:sldId id="281" r:id="rId27"/>
    <p:sldId id="260" r:id="rId28"/>
    <p:sldId id="278" r:id="rId29"/>
    <p:sldId id="279" r:id="rId30"/>
    <p:sldId id="282" r:id="rId31"/>
    <p:sldId id="285" r:id="rId32"/>
    <p:sldId id="284" r:id="rId33"/>
    <p:sldId id="28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E72F79-0015-694E-AD56-A77505F35FB2}" v="11" dt="2023-08-02T23:10:26.525"/>
    <p1510:client id="{A97A1A0B-AA8A-4E31-827F-9A659A130EBA}" v="12" vWet="16" dt="2023-08-02T23:09:56.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8/4/2023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oncolink.org/support/nutrition-and-cancer/during-and-after-treatment/nutrition-during-cancer-treatmen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llofmeiowa.org/" TargetMode="External"/><Relationship Id="rId2" Type="http://schemas.openxmlformats.org/officeDocument/2006/relationships/hyperlink" Target="https://www.ostomysecrets.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oncolife.oncolink.org/" TargetMode="External"/><Relationship Id="rId3" Type="http://schemas.openxmlformats.org/officeDocument/2006/relationships/hyperlink" Target="http://www.cancerandcareers.org/" TargetMode="External"/><Relationship Id="rId7" Type="http://schemas.openxmlformats.org/officeDocument/2006/relationships/hyperlink" Target="https://triagecancer.org/" TargetMode="External"/><Relationship Id="rId2" Type="http://schemas.openxmlformats.org/officeDocument/2006/relationships/hyperlink" Target="https://www.oncolink.org/support/insurance-legal-employment-financial-concerns" TargetMode="External"/><Relationship Id="rId1" Type="http://schemas.openxmlformats.org/officeDocument/2006/relationships/slideLayout" Target="../slideLayouts/slideLayout2.xml"/><Relationship Id="rId6" Type="http://schemas.openxmlformats.org/officeDocument/2006/relationships/hyperlink" Target="http://cancerlegalresources.org/" TargetMode="External"/><Relationship Id="rId5" Type="http://schemas.openxmlformats.org/officeDocument/2006/relationships/hyperlink" Target="https://www.cancer.org/treatment/finding-and-paying-for-treatment.html" TargetMode="External"/><Relationship Id="rId4" Type="http://schemas.openxmlformats.org/officeDocument/2006/relationships/hyperlink" Target="https://www.canceradvocacy.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calliance.org/colorectal-cancer-information/resources-for-patients" TargetMode="External"/><Relationship Id="rId2" Type="http://schemas.openxmlformats.org/officeDocument/2006/relationships/hyperlink" Target="https://www.cancer.org/cancer/survivorship/coping.html" TargetMode="External"/><Relationship Id="rId1" Type="http://schemas.openxmlformats.org/officeDocument/2006/relationships/slideLayout" Target="../slideLayouts/slideLayout2.xml"/><Relationship Id="rId6" Type="http://schemas.openxmlformats.org/officeDocument/2006/relationships/hyperlink" Target="mailto:HeartofIowaOstomyGroup@gmail.com" TargetMode="External"/><Relationship Id="rId5" Type="http://schemas.openxmlformats.org/officeDocument/2006/relationships/hyperlink" Target="https://aboveandbeyondcancer.org/" TargetMode="External"/><Relationship Id="rId4" Type="http://schemas.openxmlformats.org/officeDocument/2006/relationships/hyperlink" Target="https://www.cancer.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ancer.org/cancer/risk-prevention/tobacco/benefits-of-quitting-smoking-over-time.html" TargetMode="External"/><Relationship Id="rId2" Type="http://schemas.openxmlformats.org/officeDocument/2006/relationships/hyperlink" Target="https://www.cancer.org/cancer/managing-cancer/side-effects/fatigue.html" TargetMode="External"/><Relationship Id="rId1" Type="http://schemas.openxmlformats.org/officeDocument/2006/relationships/slideLayout" Target="../slideLayouts/slideLayout2.xml"/><Relationship Id="rId4" Type="http://schemas.openxmlformats.org/officeDocument/2006/relationships/hyperlink" Target="https://www.cancer.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ostomy.org/" TargetMode="External"/><Relationship Id="rId2" Type="http://schemas.openxmlformats.org/officeDocument/2006/relationships/hyperlink" Target="mailto:HeartofIowaOstomyGroup@gmail.com" TargetMode="External"/><Relationship Id="rId1" Type="http://schemas.openxmlformats.org/officeDocument/2006/relationships/slideLayout" Target="../slideLayouts/slideLayout2.xml"/><Relationship Id="rId6" Type="http://schemas.openxmlformats.org/officeDocument/2006/relationships/hyperlink" Target="https://www.ostomysecrets.com/" TargetMode="External"/><Relationship Id="rId5" Type="http://schemas.openxmlformats.org/officeDocument/2006/relationships/hyperlink" Target="http://www.psag.wocn.org/" TargetMode="External"/><Relationship Id="rId4" Type="http://schemas.openxmlformats.org/officeDocument/2006/relationships/hyperlink" Target="https://www.ostomyorg/diet-nutri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ancer.org/" TargetMode="External"/><Relationship Id="rId2" Type="http://schemas.openxmlformats.org/officeDocument/2006/relationships/hyperlink" Target="https://oncolife.oncolink.org/" TargetMode="External"/><Relationship Id="rId1" Type="http://schemas.openxmlformats.org/officeDocument/2006/relationships/slideLayout" Target="../slideLayouts/slideLayout2.xml"/><Relationship Id="rId4" Type="http://schemas.openxmlformats.org/officeDocument/2006/relationships/hyperlink" Target="https://www.ccalliance.org/colorectal-cancer-information/resources-for-patie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6953-A586-5217-2877-45A47C305A8E}"/>
              </a:ext>
            </a:extLst>
          </p:cNvPr>
          <p:cNvSpPr>
            <a:spLocks noGrp="1"/>
          </p:cNvSpPr>
          <p:nvPr>
            <p:ph type="ctrTitle"/>
          </p:nvPr>
        </p:nvSpPr>
        <p:spPr/>
        <p:txBody>
          <a:bodyPr/>
          <a:lstStyle/>
          <a:p>
            <a:pPr algn="ctr"/>
            <a:r>
              <a:rPr lang="en-US" dirty="0"/>
              <a:t>Colorectal Cancer and Ostomies</a:t>
            </a:r>
          </a:p>
        </p:txBody>
      </p:sp>
      <p:sp>
        <p:nvSpPr>
          <p:cNvPr id="3" name="Subtitle 2">
            <a:extLst>
              <a:ext uri="{FF2B5EF4-FFF2-40B4-BE49-F238E27FC236}">
                <a16:creationId xmlns:a16="http://schemas.microsoft.com/office/drawing/2014/main" id="{D857139F-B7B8-EADB-26C0-3617ED07DD92}"/>
              </a:ext>
            </a:extLst>
          </p:cNvPr>
          <p:cNvSpPr>
            <a:spLocks noGrp="1"/>
          </p:cNvSpPr>
          <p:nvPr>
            <p:ph type="subTitle" idx="1"/>
          </p:nvPr>
        </p:nvSpPr>
        <p:spPr>
          <a:xfrm>
            <a:off x="1507067" y="4231808"/>
            <a:ext cx="7766936" cy="1096899"/>
          </a:xfrm>
        </p:spPr>
        <p:txBody>
          <a:bodyPr/>
          <a:lstStyle/>
          <a:p>
            <a:pPr algn="ctr"/>
            <a:r>
              <a:rPr lang="en-US" dirty="0">
                <a:solidFill>
                  <a:schemeClr val="tx1"/>
                </a:solidFill>
              </a:rPr>
              <a:t>Jenny Cataldo RN, BSN, OCN</a:t>
            </a:r>
          </a:p>
          <a:p>
            <a:pPr algn="ctr"/>
            <a:r>
              <a:rPr lang="en-US" dirty="0">
                <a:solidFill>
                  <a:schemeClr val="tx1"/>
                </a:solidFill>
              </a:rPr>
              <a:t>Oncology Nurse Navigator John Stoddard Cancer Center</a:t>
            </a:r>
          </a:p>
        </p:txBody>
      </p:sp>
    </p:spTree>
    <p:extLst>
      <p:ext uri="{BB962C8B-B14F-4D97-AF65-F5344CB8AC3E}">
        <p14:creationId xmlns:p14="http://schemas.microsoft.com/office/powerpoint/2010/main" val="177229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7503-D970-2B1C-F9D4-28C32058F896}"/>
              </a:ext>
            </a:extLst>
          </p:cNvPr>
          <p:cNvSpPr>
            <a:spLocks noGrp="1"/>
          </p:cNvSpPr>
          <p:nvPr>
            <p:ph type="title"/>
          </p:nvPr>
        </p:nvSpPr>
        <p:spPr>
          <a:xfrm>
            <a:off x="677334" y="609600"/>
            <a:ext cx="7948939" cy="1068729"/>
          </a:xfrm>
        </p:spPr>
        <p:txBody>
          <a:bodyPr>
            <a:normAutofit/>
          </a:bodyPr>
          <a:lstStyle/>
          <a:p>
            <a:r>
              <a:rPr lang="en-US" b="0" i="0" dirty="0">
                <a:solidFill>
                  <a:srgbClr val="54585A"/>
                </a:solidFill>
                <a:effectLst/>
                <a:latin typeface="+mj-lt"/>
              </a:rPr>
              <a:t>      </a:t>
            </a:r>
            <a:r>
              <a:rPr lang="en-US" dirty="0">
                <a:latin typeface="+mj-lt"/>
              </a:rPr>
              <a:t>Abdominal Perineal Resection</a:t>
            </a:r>
            <a:endParaRPr lang="en-US" dirty="0"/>
          </a:p>
        </p:txBody>
      </p:sp>
      <p:pic>
        <p:nvPicPr>
          <p:cNvPr id="8194" name="Picture 2" descr="Outline of adult abdomen showing large and small intestines. Shaded area on sigmoid colon, rectum, and anus shows abdominal perineal resection. Outline of abdomen showing stoma after abdominal perineal resection.">
            <a:extLst>
              <a:ext uri="{FF2B5EF4-FFF2-40B4-BE49-F238E27FC236}">
                <a16:creationId xmlns:a16="http://schemas.microsoft.com/office/drawing/2014/main" id="{BFF513D2-5499-0AFF-3F0D-C217F9B64C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5765" y="1678328"/>
            <a:ext cx="7300508" cy="436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49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1F655-32FF-C915-D450-A596A47805B6}"/>
              </a:ext>
            </a:extLst>
          </p:cNvPr>
          <p:cNvSpPr>
            <a:spLocks noGrp="1"/>
          </p:cNvSpPr>
          <p:nvPr>
            <p:ph type="title"/>
          </p:nvPr>
        </p:nvSpPr>
        <p:spPr/>
        <p:txBody>
          <a:bodyPr/>
          <a:lstStyle/>
          <a:p>
            <a:r>
              <a:rPr lang="en-US" dirty="0"/>
              <a:t>Concerns After Surgery</a:t>
            </a:r>
          </a:p>
        </p:txBody>
      </p:sp>
      <p:sp>
        <p:nvSpPr>
          <p:cNvPr id="3" name="Content Placeholder 2">
            <a:extLst>
              <a:ext uri="{FF2B5EF4-FFF2-40B4-BE49-F238E27FC236}">
                <a16:creationId xmlns:a16="http://schemas.microsoft.com/office/drawing/2014/main" id="{8E9160C2-CA72-CFDF-148C-413C56D186AF}"/>
              </a:ext>
            </a:extLst>
          </p:cNvPr>
          <p:cNvSpPr>
            <a:spLocks noGrp="1"/>
          </p:cNvSpPr>
          <p:nvPr>
            <p:ph idx="1"/>
          </p:nvPr>
        </p:nvSpPr>
        <p:spPr>
          <a:xfrm>
            <a:off x="677334" y="1600201"/>
            <a:ext cx="8596668" cy="4441162"/>
          </a:xfrm>
        </p:spPr>
        <p:txBody>
          <a:bodyPr>
            <a:normAutofit/>
          </a:bodyPr>
          <a:lstStyle/>
          <a:p>
            <a:r>
              <a:rPr lang="en-US" b="1" dirty="0">
                <a:solidFill>
                  <a:schemeClr val="tx1"/>
                </a:solidFill>
              </a:rPr>
              <a:t>Bowel Function: </a:t>
            </a:r>
            <a:r>
              <a:rPr lang="en-US" dirty="0">
                <a:solidFill>
                  <a:schemeClr val="tx1"/>
                </a:solidFill>
              </a:rPr>
              <a:t>Your bowels take several weeks to settle down and may be unpredictable at first.  Your bowel movement may be loose, or you may be constipated.</a:t>
            </a:r>
          </a:p>
          <a:p>
            <a:r>
              <a:rPr lang="en-US" b="1" dirty="0">
                <a:solidFill>
                  <a:schemeClr val="tx1"/>
                </a:solidFill>
              </a:rPr>
              <a:t>Abdominal Pain: </a:t>
            </a:r>
            <a:r>
              <a:rPr lang="en-US" dirty="0">
                <a:solidFill>
                  <a:schemeClr val="tx1"/>
                </a:solidFill>
              </a:rPr>
              <a:t>It is not unusual to suffer gripping pains(colic) during the first week following removal of a portion of your bowel.  This pain usually lasts for a few minutes but goes away between spasms.  If you have severe pain lasting more than 1-2 hours or have a fever and feel generally unwell, you should contact you surgeon</a:t>
            </a:r>
          </a:p>
          <a:p>
            <a:r>
              <a:rPr lang="en-US" b="1" dirty="0">
                <a:solidFill>
                  <a:schemeClr val="tx1"/>
                </a:solidFill>
              </a:rPr>
              <a:t>Diarrhea: </a:t>
            </a:r>
            <a:r>
              <a:rPr lang="en-US" dirty="0">
                <a:solidFill>
                  <a:schemeClr val="tx1"/>
                </a:solidFill>
              </a:rPr>
              <a:t>First step to improving your frequent or loose stools is to bulk up the stool with food by adding things like peanut butter, marshmallows, bread, and bananas to your diet. Second step is to add  a fiber supplement. Psyllium is the most common type of fiber that is available at any drugstore. If this doesn’t work, you may try over the counter loperamide (Imodium). Call surgeon with any concerns.</a:t>
            </a:r>
          </a:p>
        </p:txBody>
      </p:sp>
    </p:spTree>
    <p:extLst>
      <p:ext uri="{BB962C8B-B14F-4D97-AF65-F5344CB8AC3E}">
        <p14:creationId xmlns:p14="http://schemas.microsoft.com/office/powerpoint/2010/main" val="213496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9462-9637-991D-B0DA-05AE6223CF8F}"/>
              </a:ext>
            </a:extLst>
          </p:cNvPr>
          <p:cNvSpPr>
            <a:spLocks noGrp="1"/>
          </p:cNvSpPr>
          <p:nvPr>
            <p:ph type="title"/>
          </p:nvPr>
        </p:nvSpPr>
        <p:spPr>
          <a:xfrm>
            <a:off x="677334" y="609600"/>
            <a:ext cx="8596668" cy="733425"/>
          </a:xfrm>
        </p:spPr>
        <p:txBody>
          <a:bodyPr/>
          <a:lstStyle/>
          <a:p>
            <a:r>
              <a:rPr lang="en-US" dirty="0"/>
              <a:t>Concerns After Surgery</a:t>
            </a:r>
          </a:p>
        </p:txBody>
      </p:sp>
      <p:sp>
        <p:nvSpPr>
          <p:cNvPr id="3" name="Content Placeholder 2">
            <a:extLst>
              <a:ext uri="{FF2B5EF4-FFF2-40B4-BE49-F238E27FC236}">
                <a16:creationId xmlns:a16="http://schemas.microsoft.com/office/drawing/2014/main" id="{1DA0B65F-FF79-6C1B-FA2D-2AE821B36D14}"/>
              </a:ext>
            </a:extLst>
          </p:cNvPr>
          <p:cNvSpPr>
            <a:spLocks noGrp="1"/>
          </p:cNvSpPr>
          <p:nvPr>
            <p:ph idx="1"/>
          </p:nvPr>
        </p:nvSpPr>
        <p:spPr>
          <a:xfrm>
            <a:off x="677334" y="1476375"/>
            <a:ext cx="8596668" cy="4772025"/>
          </a:xfrm>
        </p:spPr>
        <p:txBody>
          <a:bodyPr>
            <a:noAutofit/>
          </a:bodyPr>
          <a:lstStyle/>
          <a:p>
            <a:r>
              <a:rPr lang="en-US" sz="1600" b="1" dirty="0">
                <a:solidFill>
                  <a:schemeClr val="tx1"/>
                </a:solidFill>
                <a:latin typeface="+mj-lt"/>
              </a:rPr>
              <a:t>Urinary Function: </a:t>
            </a:r>
            <a:r>
              <a:rPr lang="en-US" sz="1600" dirty="0">
                <a:solidFill>
                  <a:schemeClr val="tx1"/>
                </a:solidFill>
                <a:latin typeface="+mj-lt"/>
              </a:rPr>
              <a:t>After bowel surgery you may get a feeling that your bladder is not emptying fully. This usually resolves with time. However, if there is any concern call your surgeon.</a:t>
            </a:r>
          </a:p>
          <a:p>
            <a:r>
              <a:rPr lang="en-US" sz="1600" b="1" dirty="0">
                <a:solidFill>
                  <a:schemeClr val="tx1"/>
                </a:solidFill>
                <a:latin typeface="+mj-lt"/>
              </a:rPr>
              <a:t>Post Surgery Diet: </a:t>
            </a:r>
            <a:r>
              <a:rPr lang="en-US" sz="1600" dirty="0">
                <a:solidFill>
                  <a:schemeClr val="tx1"/>
                </a:solidFill>
                <a:latin typeface="+mj-lt"/>
              </a:rPr>
              <a:t>Consuming enough calories, protein, vitamins and minerals is necessary to support healing.  Sometimes appetite is low after surgery. In this case frequent small meals throughout the day may help.  Try to eat a balanced diet which includes food that is soft, moist and easy to chew and swallow, canned or soft-cooked fruits and vegetables. Plenty of soft breads, rice, pasta potatoes and other starchy foods (low fiber varieties may be tolerated better initially). High protein foods and beverages, such as meats, eggs, milk, cottage cheese, or a supplemental nutrition drink like Boost or Ensure. Drink Plenty of fluids at least 8-10 cups per day. </a:t>
            </a:r>
          </a:p>
          <a:p>
            <a:r>
              <a:rPr lang="en-US" sz="1600" b="1" dirty="0">
                <a:solidFill>
                  <a:schemeClr val="tx1"/>
                </a:solidFill>
                <a:latin typeface="+mj-lt"/>
              </a:rPr>
              <a:t>Additional Dietary Tips: </a:t>
            </a:r>
            <a:r>
              <a:rPr lang="en-US" sz="1600" dirty="0">
                <a:solidFill>
                  <a:schemeClr val="tx1"/>
                </a:solidFill>
                <a:latin typeface="+mj-lt"/>
              </a:rPr>
              <a:t>Avoid drinking a lot of caffeine, since this may dehydrate you. Avoid greasy and highly seasoned or spicy foods. Avoid carbonated beverages in the fist couple of weeks. Avoid raw fruits and vegetable</a:t>
            </a:r>
          </a:p>
          <a:p>
            <a:r>
              <a:rPr lang="en-US" sz="1600" b="1" dirty="0">
                <a:solidFill>
                  <a:schemeClr val="tx1"/>
                </a:solidFill>
                <a:latin typeface="+mj-lt"/>
              </a:rPr>
              <a:t>Walking</a:t>
            </a:r>
            <a:r>
              <a:rPr lang="en-US" sz="1600" dirty="0">
                <a:solidFill>
                  <a:schemeClr val="tx1"/>
                </a:solidFill>
                <a:latin typeface="+mj-lt"/>
              </a:rPr>
              <a:t> is encouraged after surgery. You may climb stairs. Don’t lift over 10 pounds or play contact sports for the first month after surgery</a:t>
            </a:r>
          </a:p>
        </p:txBody>
      </p:sp>
    </p:spTree>
    <p:extLst>
      <p:ext uri="{BB962C8B-B14F-4D97-AF65-F5344CB8AC3E}">
        <p14:creationId xmlns:p14="http://schemas.microsoft.com/office/powerpoint/2010/main" val="298230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olorectal Surgery">
            <a:extLst>
              <a:ext uri="{FF2B5EF4-FFF2-40B4-BE49-F238E27FC236}">
                <a16:creationId xmlns:a16="http://schemas.microsoft.com/office/drawing/2014/main" id="{F249294E-A1E5-FD3C-DC15-04A1B5C645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2906" y="567159"/>
            <a:ext cx="8403221" cy="592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727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3FA3-9681-9BD7-F824-7121403F8BCA}"/>
              </a:ext>
            </a:extLst>
          </p:cNvPr>
          <p:cNvSpPr>
            <a:spLocks noGrp="1"/>
          </p:cNvSpPr>
          <p:nvPr>
            <p:ph type="title"/>
          </p:nvPr>
        </p:nvSpPr>
        <p:spPr/>
        <p:txBody>
          <a:bodyPr/>
          <a:lstStyle/>
          <a:p>
            <a:r>
              <a:rPr lang="en-US" dirty="0"/>
              <a:t>Living with an Ostomy</a:t>
            </a:r>
          </a:p>
        </p:txBody>
      </p:sp>
      <p:sp>
        <p:nvSpPr>
          <p:cNvPr id="3" name="Content Placeholder 2">
            <a:extLst>
              <a:ext uri="{FF2B5EF4-FFF2-40B4-BE49-F238E27FC236}">
                <a16:creationId xmlns:a16="http://schemas.microsoft.com/office/drawing/2014/main" id="{3001D5BF-08CE-5BE0-FCCB-FF86D1B1681C}"/>
              </a:ext>
            </a:extLst>
          </p:cNvPr>
          <p:cNvSpPr>
            <a:spLocks noGrp="1"/>
          </p:cNvSpPr>
          <p:nvPr>
            <p:ph idx="1"/>
          </p:nvPr>
        </p:nvSpPr>
        <p:spPr>
          <a:xfrm>
            <a:off x="677334" y="1400175"/>
            <a:ext cx="8596668" cy="4641188"/>
          </a:xfrm>
        </p:spPr>
        <p:txBody>
          <a:bodyPr/>
          <a:lstStyle/>
          <a:p>
            <a:pPr marL="0" indent="0" algn="l">
              <a:buNone/>
            </a:pPr>
            <a:endParaRPr lang="en-US" b="0" i="0" dirty="0">
              <a:solidFill>
                <a:srgbClr val="205481"/>
              </a:solidFill>
              <a:effectLst/>
              <a:latin typeface="urw-form"/>
            </a:endParaRPr>
          </a:p>
          <a:p>
            <a:pPr algn="l"/>
            <a:r>
              <a:rPr lang="en-US" b="0" i="0" dirty="0">
                <a:solidFill>
                  <a:schemeClr val="tx1"/>
                </a:solidFill>
                <a:effectLst/>
                <a:latin typeface="Trebuchet MS" panose="020B0603020202020204" pitchFamily="34" charset="0"/>
              </a:rPr>
              <a:t>Some treatments for cancer can result in the need for an </a:t>
            </a:r>
            <a:r>
              <a:rPr lang="en-US" b="1" i="0" dirty="0">
                <a:solidFill>
                  <a:schemeClr val="tx1"/>
                </a:solidFill>
                <a:effectLst/>
                <a:latin typeface="Trebuchet MS" panose="020B0603020202020204" pitchFamily="34" charset="0"/>
              </a:rPr>
              <a:t>ostomy</a:t>
            </a:r>
            <a:r>
              <a:rPr lang="en-US" b="0" i="0" dirty="0">
                <a:solidFill>
                  <a:schemeClr val="tx1"/>
                </a:solidFill>
                <a:effectLst/>
                <a:latin typeface="Trebuchet MS" panose="020B0603020202020204" pitchFamily="34" charset="0"/>
              </a:rPr>
              <a:t>. </a:t>
            </a:r>
          </a:p>
          <a:p>
            <a:pPr algn="l"/>
            <a:r>
              <a:rPr lang="en-US" b="0" i="0" dirty="0">
                <a:solidFill>
                  <a:schemeClr val="tx1"/>
                </a:solidFill>
                <a:effectLst/>
                <a:latin typeface="Trebuchet MS" panose="020B0603020202020204" pitchFamily="34" charset="0"/>
              </a:rPr>
              <a:t>This can be temporary or permanent. </a:t>
            </a:r>
          </a:p>
          <a:p>
            <a:pPr lvl="1"/>
            <a:r>
              <a:rPr lang="en-US" b="0" i="0" dirty="0">
                <a:solidFill>
                  <a:schemeClr val="tx1"/>
                </a:solidFill>
                <a:effectLst/>
                <a:latin typeface="Trebuchet MS" panose="020B0603020202020204" pitchFamily="34" charset="0"/>
              </a:rPr>
              <a:t>A </a:t>
            </a:r>
            <a:r>
              <a:rPr lang="en-US" b="1" i="0" dirty="0">
                <a:solidFill>
                  <a:schemeClr val="tx1"/>
                </a:solidFill>
                <a:effectLst/>
                <a:latin typeface="Trebuchet MS" panose="020B0603020202020204" pitchFamily="34" charset="0"/>
              </a:rPr>
              <a:t>permanent ostomy </a:t>
            </a:r>
            <a:r>
              <a:rPr lang="en-US" b="0" i="0" dirty="0">
                <a:solidFill>
                  <a:schemeClr val="tx1"/>
                </a:solidFill>
                <a:effectLst/>
                <a:latin typeface="Trebuchet MS" panose="020B0603020202020204" pitchFamily="34" charset="0"/>
              </a:rPr>
              <a:t>is a life-long change that can come with significant psychological distress, skin problems around the stoma and relationship concerns. It can take time to adjust to life with an ostomy. Many people feel isolated after ostomy surgery and unsure of how they will enjoy life again.</a:t>
            </a:r>
          </a:p>
          <a:p>
            <a:pPr lvl="1"/>
            <a:r>
              <a:rPr lang="en-US" b="0" i="0" dirty="0">
                <a:solidFill>
                  <a:schemeClr val="tx1"/>
                </a:solidFill>
                <a:effectLst/>
                <a:latin typeface="Trebuchet MS" panose="020B0603020202020204" pitchFamily="34" charset="0"/>
              </a:rPr>
              <a:t>It is </a:t>
            </a:r>
            <a:r>
              <a:rPr lang="en-US" b="1" i="0" dirty="0">
                <a:solidFill>
                  <a:schemeClr val="tx1"/>
                </a:solidFill>
                <a:effectLst/>
                <a:latin typeface="Trebuchet MS" panose="020B0603020202020204" pitchFamily="34" charset="0"/>
              </a:rPr>
              <a:t>important</a:t>
            </a:r>
            <a:r>
              <a:rPr lang="en-US" b="0" i="0" dirty="0">
                <a:solidFill>
                  <a:schemeClr val="tx1"/>
                </a:solidFill>
                <a:effectLst/>
                <a:latin typeface="Trebuchet MS" panose="020B0603020202020204" pitchFamily="34" charset="0"/>
              </a:rPr>
              <a:t> to remember that many people live long, healthy and fulfilling lives with an ostomy. </a:t>
            </a:r>
          </a:p>
          <a:p>
            <a:pPr lvl="1"/>
            <a:r>
              <a:rPr lang="en-US" b="0" i="0" dirty="0">
                <a:solidFill>
                  <a:schemeClr val="tx1"/>
                </a:solidFill>
                <a:effectLst/>
                <a:latin typeface="Trebuchet MS" panose="020B0603020202020204" pitchFamily="34" charset="0"/>
              </a:rPr>
              <a:t>Connecting with a </a:t>
            </a:r>
            <a:r>
              <a:rPr lang="en-US" b="1" i="0" dirty="0">
                <a:solidFill>
                  <a:schemeClr val="tx1"/>
                </a:solidFill>
                <a:effectLst/>
                <a:latin typeface="Trebuchet MS" panose="020B0603020202020204" pitchFamily="34" charset="0"/>
              </a:rPr>
              <a:t>support group </a:t>
            </a:r>
            <a:r>
              <a:rPr lang="en-US" b="0" i="0" dirty="0">
                <a:solidFill>
                  <a:schemeClr val="tx1"/>
                </a:solidFill>
                <a:effectLst/>
                <a:latin typeface="Trebuchet MS" panose="020B0603020202020204" pitchFamily="34" charset="0"/>
              </a:rPr>
              <a:t>or another patient who has been through the same thing can help be a reliable source of </a:t>
            </a:r>
            <a:r>
              <a:rPr lang="en-US" b="1" i="0" dirty="0">
                <a:solidFill>
                  <a:schemeClr val="tx1"/>
                </a:solidFill>
                <a:effectLst/>
                <a:latin typeface="Trebuchet MS" panose="020B0603020202020204" pitchFamily="34" charset="0"/>
              </a:rPr>
              <a:t>information</a:t>
            </a:r>
            <a:r>
              <a:rPr lang="en-US" b="0" i="0" dirty="0">
                <a:solidFill>
                  <a:schemeClr val="tx1"/>
                </a:solidFill>
                <a:effectLst/>
                <a:latin typeface="Trebuchet MS" panose="020B0603020202020204" pitchFamily="34" charset="0"/>
              </a:rPr>
              <a:t> and </a:t>
            </a:r>
            <a:r>
              <a:rPr lang="en-US" b="1" i="0" dirty="0">
                <a:solidFill>
                  <a:schemeClr val="tx1"/>
                </a:solidFill>
                <a:effectLst/>
                <a:latin typeface="Trebuchet MS" panose="020B0603020202020204" pitchFamily="34" charset="0"/>
              </a:rPr>
              <a:t>support</a:t>
            </a:r>
            <a:r>
              <a:rPr lang="en-US" b="0" i="0" dirty="0">
                <a:solidFill>
                  <a:schemeClr val="tx1"/>
                </a:solidFill>
                <a:effectLst/>
                <a:latin typeface="Trebuchet MS" panose="020B0603020202020204" pitchFamily="34" charset="0"/>
              </a:rPr>
              <a:t>.</a:t>
            </a:r>
          </a:p>
          <a:p>
            <a:endParaRPr lang="en-US" dirty="0"/>
          </a:p>
        </p:txBody>
      </p:sp>
    </p:spTree>
    <p:extLst>
      <p:ext uri="{BB962C8B-B14F-4D97-AF65-F5344CB8AC3E}">
        <p14:creationId xmlns:p14="http://schemas.microsoft.com/office/powerpoint/2010/main" val="1959160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D1AD-B803-F076-8D5A-99B8DF73AB15}"/>
              </a:ext>
            </a:extLst>
          </p:cNvPr>
          <p:cNvSpPr>
            <a:spLocks noGrp="1"/>
          </p:cNvSpPr>
          <p:nvPr>
            <p:ph type="title"/>
          </p:nvPr>
        </p:nvSpPr>
        <p:spPr/>
        <p:txBody>
          <a:bodyPr/>
          <a:lstStyle/>
          <a:p>
            <a:r>
              <a:rPr lang="en-US" dirty="0"/>
              <a:t>Ostomy</a:t>
            </a:r>
          </a:p>
        </p:txBody>
      </p:sp>
      <p:sp>
        <p:nvSpPr>
          <p:cNvPr id="6" name="Content Placeholder 5">
            <a:extLst>
              <a:ext uri="{FF2B5EF4-FFF2-40B4-BE49-F238E27FC236}">
                <a16:creationId xmlns:a16="http://schemas.microsoft.com/office/drawing/2014/main" id="{AB833B96-8923-EA9F-94EB-2496D60F2113}"/>
              </a:ext>
            </a:extLst>
          </p:cNvPr>
          <p:cNvSpPr>
            <a:spLocks noGrp="1"/>
          </p:cNvSpPr>
          <p:nvPr>
            <p:ph idx="1"/>
          </p:nvPr>
        </p:nvSpPr>
        <p:spPr>
          <a:xfrm>
            <a:off x="677334" y="1689152"/>
            <a:ext cx="8596668" cy="3880773"/>
          </a:xfrm>
        </p:spPr>
        <p:txBody>
          <a:bodyPr>
            <a:normAutofit fontScale="92500" lnSpcReduction="10000"/>
          </a:bodyPr>
          <a:lstStyle/>
          <a:p>
            <a:r>
              <a:rPr lang="en-US" b="1" dirty="0">
                <a:solidFill>
                  <a:schemeClr val="tx1"/>
                </a:solidFill>
                <a:latin typeface="+mj-lt"/>
              </a:rPr>
              <a:t>Colostomy: </a:t>
            </a:r>
            <a:r>
              <a:rPr lang="en-US" b="0" i="0" dirty="0">
                <a:solidFill>
                  <a:schemeClr val="tx1"/>
                </a:solidFill>
                <a:effectLst/>
                <a:latin typeface="+mj-lt"/>
              </a:rPr>
              <a:t>The surgically created opening of the colon (large intestine) which results in a stoma. A colostomy is created when a portion of the colon or the rectum is removed, and the remaining colon is brought to the abdominal wall. It may further be defined by the portion of the colon involved and/or its permanence.</a:t>
            </a:r>
            <a:endParaRPr lang="en-US" dirty="0">
              <a:solidFill>
                <a:schemeClr val="tx1"/>
              </a:solidFill>
              <a:latin typeface="+mj-lt"/>
            </a:endParaRPr>
          </a:p>
          <a:p>
            <a:r>
              <a:rPr lang="en-US" b="1" dirty="0">
                <a:solidFill>
                  <a:schemeClr val="tx1"/>
                </a:solidFill>
                <a:latin typeface="+mj-lt"/>
              </a:rPr>
              <a:t>Temporary Ileostomy: </a:t>
            </a:r>
            <a:r>
              <a:rPr lang="en-US" b="0" i="0" dirty="0">
                <a:solidFill>
                  <a:schemeClr val="tx1"/>
                </a:solidFill>
                <a:effectLst/>
                <a:latin typeface="+mj-lt"/>
              </a:rPr>
              <a:t>Allows the lower portion of the colon to rest or heal. It may have one or two openings.</a:t>
            </a:r>
            <a:endParaRPr lang="en-US" dirty="0">
              <a:solidFill>
                <a:schemeClr val="tx1"/>
              </a:solidFill>
              <a:latin typeface="+mj-lt"/>
            </a:endParaRPr>
          </a:p>
          <a:p>
            <a:r>
              <a:rPr lang="en-US" b="1" dirty="0">
                <a:solidFill>
                  <a:schemeClr val="tx1"/>
                </a:solidFill>
                <a:latin typeface="+mj-lt"/>
              </a:rPr>
              <a:t>Permanent Colostomy: </a:t>
            </a:r>
            <a:r>
              <a:rPr lang="en-US" b="0" i="0" dirty="0">
                <a:solidFill>
                  <a:schemeClr val="tx1"/>
                </a:solidFill>
                <a:effectLst/>
                <a:latin typeface="+mj-lt"/>
              </a:rPr>
              <a:t>Usually involves the loss of part of the colon, most commonly the rectum. The end of the remaining portion of the colon is brought out to the abdominal wall to form the stoma.</a:t>
            </a:r>
            <a:r>
              <a:rPr lang="en-US" dirty="0">
                <a:solidFill>
                  <a:schemeClr val="tx1"/>
                </a:solidFill>
                <a:latin typeface="+mj-lt"/>
              </a:rPr>
              <a:t> </a:t>
            </a:r>
          </a:p>
          <a:p>
            <a:r>
              <a:rPr lang="en-US" b="1" dirty="0">
                <a:solidFill>
                  <a:schemeClr val="tx1"/>
                </a:solidFill>
                <a:latin typeface="+mj-lt"/>
              </a:rPr>
              <a:t>Ileostomy: </a:t>
            </a:r>
            <a:r>
              <a:rPr lang="en-US" dirty="0">
                <a:solidFill>
                  <a:schemeClr val="tx1"/>
                </a:solidFill>
                <a:latin typeface="+mj-lt"/>
              </a:rPr>
              <a:t>A surgically created opening in the small intestine, usually at the end of the ileum. The intestine is brought through the abdominal wall to form a stoma. Ileostomies may be temporary or permanent and may involve removal of all or part of the entire colon.</a:t>
            </a:r>
          </a:p>
        </p:txBody>
      </p:sp>
    </p:spTree>
    <p:extLst>
      <p:ext uri="{BB962C8B-B14F-4D97-AF65-F5344CB8AC3E}">
        <p14:creationId xmlns:p14="http://schemas.microsoft.com/office/powerpoint/2010/main" val="327398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47B0D-2F0A-4CA8-B6C2-93E3217F2826}"/>
              </a:ext>
            </a:extLst>
          </p:cNvPr>
          <p:cNvSpPr>
            <a:spLocks noGrp="1"/>
          </p:cNvSpPr>
          <p:nvPr>
            <p:ph type="title"/>
          </p:nvPr>
        </p:nvSpPr>
        <p:spPr/>
        <p:txBody>
          <a:bodyPr/>
          <a:lstStyle/>
          <a:p>
            <a:r>
              <a:rPr lang="en-US" dirty="0"/>
              <a:t>Common Issues with Ostomies while Undergoing Cancer Treatments</a:t>
            </a:r>
          </a:p>
        </p:txBody>
      </p:sp>
      <p:sp>
        <p:nvSpPr>
          <p:cNvPr id="3" name="Content Placeholder 2">
            <a:extLst>
              <a:ext uri="{FF2B5EF4-FFF2-40B4-BE49-F238E27FC236}">
                <a16:creationId xmlns:a16="http://schemas.microsoft.com/office/drawing/2014/main" id="{23D31987-04AB-F773-50CA-69FB3930443C}"/>
              </a:ext>
            </a:extLst>
          </p:cNvPr>
          <p:cNvSpPr>
            <a:spLocks noGrp="1"/>
          </p:cNvSpPr>
          <p:nvPr>
            <p:ph idx="1"/>
          </p:nvPr>
        </p:nvSpPr>
        <p:spPr/>
        <p:txBody>
          <a:bodyPr>
            <a:normAutofit lnSpcReduction="10000"/>
          </a:bodyPr>
          <a:lstStyle/>
          <a:p>
            <a:r>
              <a:rPr lang="en-US" dirty="0">
                <a:solidFill>
                  <a:schemeClr val="tx1"/>
                </a:solidFill>
              </a:rPr>
              <a:t>Diarrhea</a:t>
            </a:r>
          </a:p>
          <a:p>
            <a:r>
              <a:rPr lang="en-US" dirty="0">
                <a:solidFill>
                  <a:schemeClr val="tx1"/>
                </a:solidFill>
              </a:rPr>
              <a:t>Constipation</a:t>
            </a:r>
          </a:p>
          <a:p>
            <a:r>
              <a:rPr lang="en-US" dirty="0">
                <a:solidFill>
                  <a:schemeClr val="tx1"/>
                </a:solidFill>
              </a:rPr>
              <a:t>Dehydration</a:t>
            </a:r>
          </a:p>
          <a:p>
            <a:r>
              <a:rPr lang="en-US" dirty="0">
                <a:solidFill>
                  <a:schemeClr val="tx1"/>
                </a:solidFill>
              </a:rPr>
              <a:t>Nutrition</a:t>
            </a:r>
          </a:p>
          <a:p>
            <a:r>
              <a:rPr lang="en-US" dirty="0">
                <a:solidFill>
                  <a:schemeClr val="tx1"/>
                </a:solidFill>
              </a:rPr>
              <a:t>Skin irritation/breakdown</a:t>
            </a:r>
          </a:p>
          <a:p>
            <a:r>
              <a:rPr lang="en-US" dirty="0">
                <a:solidFill>
                  <a:schemeClr val="tx1"/>
                </a:solidFill>
              </a:rPr>
              <a:t>Leaking</a:t>
            </a:r>
          </a:p>
          <a:p>
            <a:r>
              <a:rPr lang="en-US" dirty="0">
                <a:solidFill>
                  <a:schemeClr val="tx1"/>
                </a:solidFill>
              </a:rPr>
              <a:t>Blockages or bowel obstructions</a:t>
            </a:r>
          </a:p>
          <a:p>
            <a:r>
              <a:rPr lang="en-US" dirty="0">
                <a:solidFill>
                  <a:schemeClr val="tx1"/>
                </a:solidFill>
              </a:rPr>
              <a:t>Bleeding</a:t>
            </a:r>
          </a:p>
          <a:p>
            <a:r>
              <a:rPr lang="en-US" dirty="0">
                <a:solidFill>
                  <a:schemeClr val="tx1"/>
                </a:solidFill>
              </a:rPr>
              <a:t>Peristomal hernia</a:t>
            </a:r>
          </a:p>
          <a:p>
            <a:r>
              <a:rPr lang="en-US" dirty="0">
                <a:solidFill>
                  <a:schemeClr val="tx1"/>
                </a:solidFill>
              </a:rPr>
              <a:t>Intimacy and Sexuality with an ostomy</a:t>
            </a:r>
          </a:p>
          <a:p>
            <a:pPr marL="0" indent="0">
              <a:buNone/>
            </a:pPr>
            <a:endParaRPr lang="en-US" dirty="0"/>
          </a:p>
          <a:p>
            <a:endParaRPr lang="en-US" dirty="0"/>
          </a:p>
        </p:txBody>
      </p:sp>
    </p:spTree>
    <p:extLst>
      <p:ext uri="{BB962C8B-B14F-4D97-AF65-F5344CB8AC3E}">
        <p14:creationId xmlns:p14="http://schemas.microsoft.com/office/powerpoint/2010/main" val="4143484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C309-B98E-CF3B-6494-2657E02DF539}"/>
              </a:ext>
            </a:extLst>
          </p:cNvPr>
          <p:cNvSpPr>
            <a:spLocks noGrp="1"/>
          </p:cNvSpPr>
          <p:nvPr>
            <p:ph type="title"/>
          </p:nvPr>
        </p:nvSpPr>
        <p:spPr/>
        <p:txBody>
          <a:bodyPr/>
          <a:lstStyle/>
          <a:p>
            <a:r>
              <a:rPr lang="en-US" dirty="0"/>
              <a:t>Survivorship Issues</a:t>
            </a:r>
          </a:p>
        </p:txBody>
      </p:sp>
      <p:sp>
        <p:nvSpPr>
          <p:cNvPr id="3" name="Content Placeholder 2">
            <a:extLst>
              <a:ext uri="{FF2B5EF4-FFF2-40B4-BE49-F238E27FC236}">
                <a16:creationId xmlns:a16="http://schemas.microsoft.com/office/drawing/2014/main" id="{0518393B-7482-FCF2-F0A3-6E6D1900423D}"/>
              </a:ext>
            </a:extLst>
          </p:cNvPr>
          <p:cNvSpPr>
            <a:spLocks noGrp="1"/>
          </p:cNvSpPr>
          <p:nvPr>
            <p:ph idx="1"/>
          </p:nvPr>
        </p:nvSpPr>
        <p:spPr>
          <a:xfrm>
            <a:off x="677334" y="1362075"/>
            <a:ext cx="8596668" cy="4679287"/>
          </a:xfrm>
        </p:spPr>
        <p:txBody>
          <a:bodyPr/>
          <a:lstStyle/>
          <a:p>
            <a:pPr marL="0" indent="0">
              <a:buNone/>
            </a:pPr>
            <a:endParaRPr lang="en-US" dirty="0">
              <a:solidFill>
                <a:schemeClr val="tx1"/>
              </a:solidFill>
            </a:endParaRPr>
          </a:p>
          <a:p>
            <a:pPr>
              <a:buFont typeface="Wingdings" panose="05000000000000000000" pitchFamily="2" charset="2"/>
              <a:buChar char="Ø"/>
            </a:pPr>
            <a:r>
              <a:rPr lang="en-US" dirty="0">
                <a:solidFill>
                  <a:schemeClr val="tx1"/>
                </a:solidFill>
              </a:rPr>
              <a:t>Removal of part of bowel</a:t>
            </a:r>
          </a:p>
          <a:p>
            <a:pPr>
              <a:buFont typeface="Wingdings" panose="05000000000000000000" pitchFamily="2" charset="2"/>
              <a:buChar char="Ø"/>
            </a:pPr>
            <a:r>
              <a:rPr lang="en-US" dirty="0">
                <a:solidFill>
                  <a:schemeClr val="tx1"/>
                </a:solidFill>
              </a:rPr>
              <a:t>Medication side effects</a:t>
            </a:r>
          </a:p>
          <a:p>
            <a:pPr>
              <a:buFont typeface="Wingdings" panose="05000000000000000000" pitchFamily="2" charset="2"/>
              <a:buChar char="Ø"/>
            </a:pPr>
            <a:r>
              <a:rPr lang="en-US" dirty="0">
                <a:solidFill>
                  <a:schemeClr val="tx1"/>
                </a:solidFill>
              </a:rPr>
              <a:t>Radiation side effects</a:t>
            </a:r>
          </a:p>
          <a:p>
            <a:pPr>
              <a:buFont typeface="Wingdings" panose="05000000000000000000" pitchFamily="2" charset="2"/>
              <a:buChar char="Ø"/>
            </a:pPr>
            <a:r>
              <a:rPr lang="en-US" dirty="0">
                <a:solidFill>
                  <a:schemeClr val="tx1"/>
                </a:solidFill>
              </a:rPr>
              <a:t>Sexual Health</a:t>
            </a:r>
          </a:p>
          <a:p>
            <a:pPr>
              <a:buFont typeface="Wingdings" panose="05000000000000000000" pitchFamily="2" charset="2"/>
              <a:buChar char="Ø"/>
            </a:pPr>
            <a:r>
              <a:rPr lang="en-US" dirty="0">
                <a:solidFill>
                  <a:schemeClr val="tx1"/>
                </a:solidFill>
              </a:rPr>
              <a:t>Psychosocial</a:t>
            </a:r>
          </a:p>
          <a:p>
            <a:pPr marL="0" indent="0">
              <a:buNone/>
            </a:pPr>
            <a:r>
              <a:rPr lang="en-US" dirty="0"/>
              <a:t>  </a:t>
            </a:r>
          </a:p>
        </p:txBody>
      </p:sp>
    </p:spTree>
    <p:extLst>
      <p:ext uri="{BB962C8B-B14F-4D97-AF65-F5344CB8AC3E}">
        <p14:creationId xmlns:p14="http://schemas.microsoft.com/office/powerpoint/2010/main" val="4009019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3073-1839-ADFB-72A5-ABEAAF951510}"/>
              </a:ext>
            </a:extLst>
          </p:cNvPr>
          <p:cNvSpPr>
            <a:spLocks noGrp="1"/>
          </p:cNvSpPr>
          <p:nvPr>
            <p:ph type="title"/>
          </p:nvPr>
        </p:nvSpPr>
        <p:spPr>
          <a:xfrm>
            <a:off x="677334" y="609600"/>
            <a:ext cx="8596668" cy="747563"/>
          </a:xfrm>
        </p:spPr>
        <p:txBody>
          <a:bodyPr/>
          <a:lstStyle/>
          <a:p>
            <a:r>
              <a:rPr lang="en-US" dirty="0"/>
              <a:t>Removal of a Section of Bowel</a:t>
            </a:r>
          </a:p>
        </p:txBody>
      </p:sp>
      <p:sp>
        <p:nvSpPr>
          <p:cNvPr id="3" name="Content Placeholder 2">
            <a:extLst>
              <a:ext uri="{FF2B5EF4-FFF2-40B4-BE49-F238E27FC236}">
                <a16:creationId xmlns:a16="http://schemas.microsoft.com/office/drawing/2014/main" id="{7E6494B4-53BE-85E5-C078-9F42802D201F}"/>
              </a:ext>
            </a:extLst>
          </p:cNvPr>
          <p:cNvSpPr>
            <a:spLocks noGrp="1"/>
          </p:cNvSpPr>
          <p:nvPr>
            <p:ph idx="1"/>
          </p:nvPr>
        </p:nvSpPr>
        <p:spPr>
          <a:xfrm>
            <a:off x="677334" y="1357162"/>
            <a:ext cx="8596668" cy="5272237"/>
          </a:xfrm>
        </p:spPr>
        <p:txBody>
          <a:bodyPr>
            <a:normAutofit fontScale="55000" lnSpcReduction="20000"/>
          </a:bodyPr>
          <a:lstStyle/>
          <a:p>
            <a:pPr marL="0" indent="0" algn="l">
              <a:buNone/>
            </a:pPr>
            <a:endParaRPr lang="en-US" b="0" i="0" dirty="0">
              <a:solidFill>
                <a:srgbClr val="205481"/>
              </a:solidFill>
              <a:effectLst/>
              <a:latin typeface="urw-form"/>
            </a:endParaRPr>
          </a:p>
          <a:p>
            <a:pPr algn="l"/>
            <a:r>
              <a:rPr lang="en-US" sz="2600" b="0" i="0" dirty="0">
                <a:solidFill>
                  <a:schemeClr val="tx1"/>
                </a:solidFill>
                <a:effectLst/>
                <a:latin typeface="Trebuchet MS" panose="020B0603020202020204" pitchFamily="34" charset="0"/>
              </a:rPr>
              <a:t>People have 5 to 6 feet of large bowel. If a section is removed, the remaining bowel can often have normal bowel function, but this is not always the case. Survivors are at risk for changes in how your bowel functions. Radiation therapy to the abdomen and treatment with chemotherapy agents that cause bowel issues (vincristine, vinorelbine, or vinblastine) can increase the risk of side effects.</a:t>
            </a:r>
          </a:p>
          <a:p>
            <a:pPr algn="l"/>
            <a:r>
              <a:rPr lang="en-US" sz="2600" b="0" i="0" dirty="0">
                <a:solidFill>
                  <a:schemeClr val="tx1"/>
                </a:solidFill>
                <a:effectLst/>
                <a:latin typeface="Trebuchet MS" panose="020B0603020202020204" pitchFamily="34" charset="0"/>
              </a:rPr>
              <a:t>After surgery, many survivors report</a:t>
            </a:r>
          </a:p>
          <a:p>
            <a:pPr algn="l">
              <a:buFont typeface="Arial" panose="020B0604020202020204" pitchFamily="34" charset="0"/>
              <a:buChar char="•"/>
            </a:pPr>
            <a:r>
              <a:rPr lang="en-US" sz="2600" b="0" i="0" dirty="0">
                <a:solidFill>
                  <a:schemeClr val="tx1"/>
                </a:solidFill>
                <a:effectLst/>
                <a:latin typeface="Trebuchet MS" panose="020B0603020202020204" pitchFamily="34" charset="0"/>
              </a:rPr>
              <a:t>Needing to move their bowels frequently and/or urgently.</a:t>
            </a:r>
          </a:p>
          <a:p>
            <a:pPr algn="l">
              <a:buFont typeface="Arial" panose="020B0604020202020204" pitchFamily="34" charset="0"/>
              <a:buChar char="•"/>
            </a:pPr>
            <a:r>
              <a:rPr lang="en-US" sz="2600" b="0" i="0" dirty="0">
                <a:solidFill>
                  <a:schemeClr val="tx1"/>
                </a:solidFill>
                <a:effectLst/>
                <a:latin typeface="Trebuchet MS" panose="020B0603020202020204" pitchFamily="34" charset="0"/>
              </a:rPr>
              <a:t>Having loose stools.</a:t>
            </a:r>
          </a:p>
          <a:p>
            <a:pPr algn="l">
              <a:buFont typeface="Arial" panose="020B0604020202020204" pitchFamily="34" charset="0"/>
              <a:buChar char="•"/>
            </a:pPr>
            <a:r>
              <a:rPr lang="en-US" sz="2600" b="0" i="0" dirty="0">
                <a:solidFill>
                  <a:schemeClr val="tx1"/>
                </a:solidFill>
                <a:effectLst/>
                <a:latin typeface="Trebuchet MS" panose="020B0603020202020204" pitchFamily="34" charset="0"/>
              </a:rPr>
              <a:t>Gas / Bloating.</a:t>
            </a:r>
          </a:p>
          <a:p>
            <a:pPr algn="l">
              <a:buFont typeface="Arial" panose="020B0604020202020204" pitchFamily="34" charset="0"/>
              <a:buChar char="•"/>
            </a:pPr>
            <a:r>
              <a:rPr lang="en-US" sz="2600" b="0" i="0" dirty="0">
                <a:solidFill>
                  <a:schemeClr val="tx1"/>
                </a:solidFill>
                <a:effectLst/>
                <a:latin typeface="Trebuchet MS" panose="020B0603020202020204" pitchFamily="34" charset="0"/>
              </a:rPr>
              <a:t>Being intolerant of certain foods.</a:t>
            </a:r>
          </a:p>
          <a:p>
            <a:pPr algn="l"/>
            <a:r>
              <a:rPr lang="en-US" sz="2600" b="0" i="0" dirty="0">
                <a:solidFill>
                  <a:schemeClr val="tx1"/>
                </a:solidFill>
                <a:effectLst/>
                <a:latin typeface="Trebuchet MS" panose="020B0603020202020204" pitchFamily="34" charset="0"/>
              </a:rPr>
              <a:t>These problems can have a big effect on your quality of life, but some changes may help. Start by keeping a food diary. Record what and when you eat, what side effects you have, and when they occur in relation to meals. This may give you a clear idea of what foods you need to avoid.</a:t>
            </a:r>
          </a:p>
          <a:p>
            <a:pPr algn="l"/>
            <a:r>
              <a:rPr lang="en-US" sz="2600" b="0" i="0" dirty="0">
                <a:solidFill>
                  <a:schemeClr val="tx1"/>
                </a:solidFill>
                <a:effectLst/>
                <a:latin typeface="Trebuchet MS" panose="020B0603020202020204" pitchFamily="34" charset="0"/>
              </a:rPr>
              <a:t>Working with a registered dietitian can be helpful. They can help you to meal plan and teach you about </a:t>
            </a:r>
            <a:r>
              <a:rPr lang="en-US" sz="2600" b="0" i="0" u="none" strike="noStrike" dirty="0">
                <a:solidFill>
                  <a:srgbClr val="337AB7"/>
                </a:solidFill>
                <a:effectLst/>
                <a:latin typeface="Trebuchet MS" panose="020B0603020202020204" pitchFamily="34" charset="0"/>
                <a:hlinkClick r:id="rId2"/>
              </a:rPr>
              <a:t>dietary needs and changes</a:t>
            </a:r>
            <a:r>
              <a:rPr lang="en-US" sz="2600" b="0" i="0" dirty="0">
                <a:solidFill>
                  <a:srgbClr val="333333"/>
                </a:solidFill>
                <a:effectLst/>
                <a:latin typeface="Trebuchet MS" panose="020B0603020202020204" pitchFamily="34" charset="0"/>
              </a:rPr>
              <a:t> </a:t>
            </a:r>
            <a:r>
              <a:rPr lang="en-US" sz="2600" b="0" i="0" dirty="0">
                <a:solidFill>
                  <a:schemeClr val="tx1"/>
                </a:solidFill>
                <a:effectLst/>
                <a:latin typeface="Trebuchet MS" panose="020B0603020202020204" pitchFamily="34" charset="0"/>
              </a:rPr>
              <a:t>after surgery. A dietitian can make recommendations regarding how much protein, complex carbohydrates, and fats you should eat each day.</a:t>
            </a:r>
          </a:p>
          <a:p>
            <a:pPr algn="l"/>
            <a:endParaRPr lang="en-US" sz="2600" b="0" i="0" dirty="0">
              <a:solidFill>
                <a:schemeClr val="tx1"/>
              </a:solidFill>
              <a:effectLst/>
              <a:latin typeface="Trebuchet MS" panose="020B0603020202020204" pitchFamily="34" charset="0"/>
            </a:endParaRPr>
          </a:p>
          <a:p>
            <a:r>
              <a:rPr lang="en-US" sz="2600" b="0" i="0" dirty="0">
                <a:solidFill>
                  <a:schemeClr val="tx1"/>
                </a:solidFill>
                <a:effectLst/>
                <a:latin typeface="Trebuchet MS" panose="020B0603020202020204" pitchFamily="34" charset="0"/>
              </a:rPr>
              <a:t>In addition, abdominal surgeries can put you at risk for bowel obstructions (due to scarring), hernia (due to cutting the abdominal muscle), and changes in bowel patterns. Radiation therapy to the abdomen and pelvis can increase the risk of these complications.</a:t>
            </a:r>
            <a:endParaRPr lang="en-US" sz="26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29697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95F65-F196-AE4C-7ADC-3505EA61595A}"/>
              </a:ext>
            </a:extLst>
          </p:cNvPr>
          <p:cNvSpPr>
            <a:spLocks noGrp="1"/>
          </p:cNvSpPr>
          <p:nvPr>
            <p:ph type="title"/>
          </p:nvPr>
        </p:nvSpPr>
        <p:spPr>
          <a:xfrm>
            <a:off x="677334" y="609600"/>
            <a:ext cx="8596668" cy="717177"/>
          </a:xfrm>
        </p:spPr>
        <p:txBody>
          <a:bodyPr/>
          <a:lstStyle/>
          <a:p>
            <a:r>
              <a:rPr lang="en-US" dirty="0"/>
              <a:t>Risks Related to Medications</a:t>
            </a:r>
          </a:p>
        </p:txBody>
      </p:sp>
      <p:sp>
        <p:nvSpPr>
          <p:cNvPr id="3" name="Content Placeholder 2">
            <a:extLst>
              <a:ext uri="{FF2B5EF4-FFF2-40B4-BE49-F238E27FC236}">
                <a16:creationId xmlns:a16="http://schemas.microsoft.com/office/drawing/2014/main" id="{93116BD8-FC51-552D-BAAF-104726144BA4}"/>
              </a:ext>
            </a:extLst>
          </p:cNvPr>
          <p:cNvSpPr>
            <a:spLocks noGrp="1"/>
          </p:cNvSpPr>
          <p:nvPr>
            <p:ph idx="1"/>
          </p:nvPr>
        </p:nvSpPr>
        <p:spPr>
          <a:xfrm>
            <a:off x="677334" y="1650450"/>
            <a:ext cx="8596668" cy="4778925"/>
          </a:xfrm>
        </p:spPr>
        <p:txBody>
          <a:bodyPr>
            <a:normAutofit fontScale="85000" lnSpcReduction="10000"/>
          </a:bodyPr>
          <a:lstStyle/>
          <a:p>
            <a:pPr algn="l">
              <a:buFont typeface="Wingdings" panose="05000000000000000000" pitchFamily="2" charset="2"/>
              <a:buChar char="Ø"/>
            </a:pPr>
            <a:r>
              <a:rPr lang="en-US" sz="2100" b="1" dirty="0">
                <a:solidFill>
                  <a:schemeClr val="tx1"/>
                </a:solidFill>
                <a:latin typeface="Trebuchet MS" panose="020B0603020202020204" pitchFamily="34" charset="0"/>
              </a:rPr>
              <a:t>Neuropathy</a:t>
            </a:r>
          </a:p>
          <a:p>
            <a:pPr>
              <a:buFont typeface="Arial" panose="020B0604020202020204" pitchFamily="34" charset="0"/>
              <a:buChar char="•"/>
            </a:pPr>
            <a:r>
              <a:rPr lang="en-US" dirty="0">
                <a:solidFill>
                  <a:schemeClr val="tx1"/>
                </a:solidFill>
                <a:latin typeface="Trebuchet MS" panose="020B0603020202020204" pitchFamily="34" charset="0"/>
              </a:rPr>
              <a:t>N</a:t>
            </a:r>
            <a:r>
              <a:rPr lang="en-US" b="0" i="0" dirty="0">
                <a:solidFill>
                  <a:schemeClr val="tx1"/>
                </a:solidFill>
                <a:effectLst/>
                <a:latin typeface="Trebuchet MS" panose="020B0603020202020204" pitchFamily="34" charset="0"/>
              </a:rPr>
              <a:t>europathy can be a long-lasting side effect that can require physical therapy, changes in    your daily life for safety, and managing pain with medication.</a:t>
            </a:r>
          </a:p>
          <a:p>
            <a:pPr algn="l">
              <a:buFont typeface="Wingdings" panose="05000000000000000000" pitchFamily="2" charset="2"/>
              <a:buChar char="Ø"/>
            </a:pPr>
            <a:r>
              <a:rPr lang="en-US" sz="2100" b="1" i="0" dirty="0">
                <a:solidFill>
                  <a:schemeClr val="tx1"/>
                </a:solidFill>
                <a:effectLst/>
                <a:latin typeface="Trebuchet MS" panose="020B0603020202020204" pitchFamily="34" charset="0"/>
              </a:rPr>
              <a:t>Skin Changes</a:t>
            </a:r>
          </a:p>
          <a:p>
            <a:pPr algn="l">
              <a:buFont typeface="Arial" panose="020B0604020202020204" pitchFamily="34" charset="0"/>
              <a:buChar char="•"/>
            </a:pPr>
            <a:r>
              <a:rPr lang="en-US" b="0" i="0" dirty="0">
                <a:solidFill>
                  <a:schemeClr val="tx1"/>
                </a:solidFill>
                <a:effectLst/>
                <a:latin typeface="Trebuchet MS" panose="020B0603020202020204" pitchFamily="34" charset="0"/>
              </a:rPr>
              <a:t>Care for your skin with mild soaps and hydrating lotions.</a:t>
            </a:r>
          </a:p>
          <a:p>
            <a:pPr algn="l">
              <a:buFont typeface="Arial" panose="020B0604020202020204" pitchFamily="34" charset="0"/>
              <a:buChar char="•"/>
            </a:pPr>
            <a:r>
              <a:rPr lang="en-US" b="0" i="0" dirty="0">
                <a:solidFill>
                  <a:schemeClr val="tx1"/>
                </a:solidFill>
                <a:effectLst/>
                <a:latin typeface="Trebuchet MS" panose="020B0603020202020204" pitchFamily="34" charset="0"/>
              </a:rPr>
              <a:t>Protect your skin from sun damage.</a:t>
            </a:r>
          </a:p>
          <a:p>
            <a:pPr>
              <a:buFont typeface="Arial" panose="020B0604020202020204" pitchFamily="34" charset="0"/>
              <a:buChar char="•"/>
            </a:pPr>
            <a:r>
              <a:rPr lang="en-US" b="0" i="0" dirty="0">
                <a:solidFill>
                  <a:schemeClr val="tx1"/>
                </a:solidFill>
                <a:effectLst/>
                <a:latin typeface="Trebuchet MS" panose="020B0603020202020204" pitchFamily="34" charset="0"/>
              </a:rPr>
              <a:t>neuropathy can be a long-lasting side effect that can require physical therapy, changes in    your daily life for safety, and managing pain with medication.</a:t>
            </a:r>
          </a:p>
          <a:p>
            <a:pPr algn="l">
              <a:buFont typeface="Wingdings" panose="05000000000000000000" pitchFamily="2" charset="2"/>
              <a:buChar char="Ø"/>
            </a:pPr>
            <a:r>
              <a:rPr lang="en-US" sz="2100" b="1" i="0" dirty="0">
                <a:solidFill>
                  <a:schemeClr val="tx1"/>
                </a:solidFill>
                <a:effectLst/>
                <a:latin typeface="Trebuchet MS" panose="020B0603020202020204" pitchFamily="34" charset="0"/>
              </a:rPr>
              <a:t>Chemo Brain</a:t>
            </a:r>
          </a:p>
          <a:p>
            <a:pPr>
              <a:buFont typeface="Arial" panose="020B0604020202020204" pitchFamily="34" charset="0"/>
              <a:buChar char="•"/>
            </a:pPr>
            <a:r>
              <a:rPr lang="en-US" b="0" i="0" dirty="0">
                <a:solidFill>
                  <a:schemeClr val="tx1"/>
                </a:solidFill>
                <a:effectLst/>
                <a:latin typeface="Trebuchet MS" panose="020B0603020202020204" pitchFamily="34" charset="0"/>
              </a:rPr>
              <a:t>There is no proven treatment for chemo brain, but cognitive rehabilitation/brain games, avoiding becoming fatigued, regular exercise, and a healthy diet can be helpful.</a:t>
            </a:r>
          </a:p>
          <a:p>
            <a:pPr lvl="1">
              <a:buFont typeface="Arial" panose="020B0604020202020204" pitchFamily="34" charset="0"/>
              <a:buChar char="•"/>
            </a:pPr>
            <a:r>
              <a:rPr lang="en-US" sz="1900" b="0" i="0" dirty="0">
                <a:solidFill>
                  <a:schemeClr val="tx1"/>
                </a:solidFill>
                <a:effectLst/>
                <a:latin typeface="Trebuchet MS" panose="020B0603020202020204" pitchFamily="34" charset="0"/>
              </a:rPr>
              <a:t>Create reminders by making lists, using to-do apps or alarms on a phone to help you stay on track.</a:t>
            </a:r>
          </a:p>
          <a:p>
            <a:pPr lvl="1">
              <a:buFont typeface="Arial" panose="020B0604020202020204" pitchFamily="34" charset="0"/>
              <a:buChar char="•"/>
            </a:pPr>
            <a:r>
              <a:rPr lang="en-US" sz="1900" b="0" i="0" dirty="0">
                <a:solidFill>
                  <a:schemeClr val="tx1"/>
                </a:solidFill>
                <a:effectLst/>
                <a:latin typeface="Trebuchet MS" panose="020B0603020202020204" pitchFamily="34" charset="0"/>
              </a:rPr>
              <a:t>If you believe you are experiencing chemo brain, you should consult your care provider to rule out other health issues including thyroid problems, depression, and anxiety.</a:t>
            </a:r>
          </a:p>
          <a:p>
            <a:pPr algn="l">
              <a:buFont typeface="Arial" panose="020B0604020202020204" pitchFamily="34" charset="0"/>
              <a:buChar char="•"/>
            </a:pPr>
            <a:endParaRPr lang="en-US" b="0" i="0" dirty="0">
              <a:solidFill>
                <a:srgbClr val="333333"/>
              </a:solidFill>
              <a:effectLst/>
              <a:latin typeface="Trebuchet MS" panose="020B0603020202020204" pitchFamily="34" charset="0"/>
            </a:endParaRPr>
          </a:p>
        </p:txBody>
      </p:sp>
    </p:spTree>
    <p:extLst>
      <p:ext uri="{BB962C8B-B14F-4D97-AF65-F5344CB8AC3E}">
        <p14:creationId xmlns:p14="http://schemas.microsoft.com/office/powerpoint/2010/main" val="81914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E0D6-2C0A-5603-CAAE-7E5D87A3E542}"/>
              </a:ext>
            </a:extLst>
          </p:cNvPr>
          <p:cNvSpPr>
            <a:spLocks noGrp="1"/>
          </p:cNvSpPr>
          <p:nvPr>
            <p:ph type="title"/>
          </p:nvPr>
        </p:nvSpPr>
        <p:spPr/>
        <p:txBody>
          <a:bodyPr/>
          <a:lstStyle/>
          <a:p>
            <a:r>
              <a:rPr lang="en-US" dirty="0"/>
              <a:t>Colorectal Cancer Treatment </a:t>
            </a:r>
          </a:p>
        </p:txBody>
      </p:sp>
      <p:sp>
        <p:nvSpPr>
          <p:cNvPr id="3" name="Content Placeholder 2">
            <a:extLst>
              <a:ext uri="{FF2B5EF4-FFF2-40B4-BE49-F238E27FC236}">
                <a16:creationId xmlns:a16="http://schemas.microsoft.com/office/drawing/2014/main" id="{424519AA-F4AB-4596-9F23-BCEDAD044E3B}"/>
              </a:ext>
            </a:extLst>
          </p:cNvPr>
          <p:cNvSpPr>
            <a:spLocks noGrp="1"/>
          </p:cNvSpPr>
          <p:nvPr>
            <p:ph idx="1"/>
          </p:nvPr>
        </p:nvSpPr>
        <p:spPr>
          <a:xfrm>
            <a:off x="677334" y="1600201"/>
            <a:ext cx="8596668" cy="4441162"/>
          </a:xfrm>
        </p:spPr>
        <p:txBody>
          <a:bodyPr>
            <a:normAutofit/>
          </a:bodyPr>
          <a:lstStyle/>
          <a:p>
            <a:r>
              <a:rPr lang="en-US" sz="2600" dirty="0">
                <a:solidFill>
                  <a:schemeClr val="tx1"/>
                </a:solidFill>
              </a:rPr>
              <a:t>Surgery</a:t>
            </a:r>
          </a:p>
          <a:p>
            <a:r>
              <a:rPr lang="en-US" sz="2600" dirty="0">
                <a:solidFill>
                  <a:schemeClr val="tx1"/>
                </a:solidFill>
              </a:rPr>
              <a:t>Radiation</a:t>
            </a:r>
          </a:p>
          <a:p>
            <a:r>
              <a:rPr lang="en-US" sz="2600" dirty="0">
                <a:solidFill>
                  <a:schemeClr val="tx1"/>
                </a:solidFill>
              </a:rPr>
              <a:t>Chemotherapy</a:t>
            </a:r>
          </a:p>
        </p:txBody>
      </p:sp>
    </p:spTree>
    <p:extLst>
      <p:ext uri="{BB962C8B-B14F-4D97-AF65-F5344CB8AC3E}">
        <p14:creationId xmlns:p14="http://schemas.microsoft.com/office/powerpoint/2010/main" val="1133533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30AB-1BF2-18A5-2DED-5B07E6D7E210}"/>
              </a:ext>
            </a:extLst>
          </p:cNvPr>
          <p:cNvSpPr>
            <a:spLocks noGrp="1"/>
          </p:cNvSpPr>
          <p:nvPr>
            <p:ph type="title"/>
          </p:nvPr>
        </p:nvSpPr>
        <p:spPr/>
        <p:txBody>
          <a:bodyPr/>
          <a:lstStyle/>
          <a:p>
            <a:r>
              <a:rPr lang="en-US" dirty="0"/>
              <a:t>Side Effects of Radiation</a:t>
            </a:r>
          </a:p>
        </p:txBody>
      </p:sp>
      <p:sp>
        <p:nvSpPr>
          <p:cNvPr id="3" name="Content Placeholder 2">
            <a:extLst>
              <a:ext uri="{FF2B5EF4-FFF2-40B4-BE49-F238E27FC236}">
                <a16:creationId xmlns:a16="http://schemas.microsoft.com/office/drawing/2014/main" id="{8F53974E-B0B1-6699-7229-3542E9B362EE}"/>
              </a:ext>
            </a:extLst>
          </p:cNvPr>
          <p:cNvSpPr>
            <a:spLocks noGrp="1"/>
          </p:cNvSpPr>
          <p:nvPr>
            <p:ph idx="1"/>
          </p:nvPr>
        </p:nvSpPr>
        <p:spPr>
          <a:xfrm>
            <a:off x="677334" y="1756328"/>
            <a:ext cx="8596668" cy="4653997"/>
          </a:xfrm>
        </p:spPr>
        <p:txBody>
          <a:bodyPr>
            <a:normAutofit lnSpcReduction="10000"/>
          </a:bodyPr>
          <a:lstStyle/>
          <a:p>
            <a:r>
              <a:rPr lang="en-US" b="1" dirty="0">
                <a:solidFill>
                  <a:schemeClr val="tx1"/>
                </a:solidFill>
                <a:latin typeface="+mj-lt"/>
              </a:rPr>
              <a:t>Skin: </a:t>
            </a:r>
            <a:r>
              <a:rPr lang="en-US" b="0" i="0" dirty="0">
                <a:solidFill>
                  <a:schemeClr val="tx1"/>
                </a:solidFill>
                <a:effectLst/>
                <a:latin typeface="+mj-lt"/>
              </a:rPr>
              <a:t>The area of skin that was affected by radiation may be more sensitive. The skin will likely always be drier. Care for your skin using mild soaps and moisturizers. Use sunscreen daily to prevent sunburns.</a:t>
            </a:r>
          </a:p>
          <a:p>
            <a:pPr algn="l">
              <a:buFont typeface="Arial" panose="020B0604020202020204" pitchFamily="34" charset="0"/>
              <a:buChar char="•"/>
            </a:pPr>
            <a:r>
              <a:rPr lang="en-US" b="0" i="0" dirty="0">
                <a:solidFill>
                  <a:schemeClr val="tx1"/>
                </a:solidFill>
                <a:effectLst/>
                <a:latin typeface="+mj-lt"/>
              </a:rPr>
              <a:t>Contact your provider if you have any changes to your skin.</a:t>
            </a:r>
          </a:p>
          <a:p>
            <a:pPr algn="l"/>
            <a:r>
              <a:rPr lang="en-US" b="1" dirty="0">
                <a:solidFill>
                  <a:schemeClr val="tx1"/>
                </a:solidFill>
                <a:latin typeface="+mj-lt"/>
              </a:rPr>
              <a:t>Bowel: </a:t>
            </a:r>
            <a:r>
              <a:rPr lang="en-US" dirty="0">
                <a:solidFill>
                  <a:schemeClr val="tx1"/>
                </a:solidFill>
                <a:latin typeface="+mj-lt"/>
              </a:rPr>
              <a:t>The bowel </a:t>
            </a:r>
            <a:r>
              <a:rPr lang="en-US" b="0" i="0" dirty="0">
                <a:solidFill>
                  <a:schemeClr val="tx1"/>
                </a:solidFill>
                <a:effectLst/>
                <a:latin typeface="+mj-lt"/>
              </a:rPr>
              <a:t>is quite sensitive to the effects of radiation. The late effects that may occur after radiation to the rectum, colon, or small bowel include:</a:t>
            </a:r>
          </a:p>
          <a:p>
            <a:pPr algn="l">
              <a:buFont typeface="Arial" panose="020B0604020202020204" pitchFamily="34" charset="0"/>
              <a:buChar char="•"/>
            </a:pPr>
            <a:r>
              <a:rPr lang="en-US" b="0" i="0" dirty="0">
                <a:solidFill>
                  <a:schemeClr val="tx1"/>
                </a:solidFill>
                <a:effectLst/>
                <a:latin typeface="+mj-lt"/>
              </a:rPr>
              <a:t>Scarring and strictures</a:t>
            </a:r>
          </a:p>
          <a:p>
            <a:pPr algn="l">
              <a:buFont typeface="Arial" panose="020B0604020202020204" pitchFamily="34" charset="0"/>
              <a:buChar char="•"/>
            </a:pPr>
            <a:r>
              <a:rPr lang="en-US" dirty="0">
                <a:solidFill>
                  <a:schemeClr val="tx1"/>
                </a:solidFill>
                <a:latin typeface="+mj-lt"/>
              </a:rPr>
              <a:t>Ulceration and bleeding</a:t>
            </a:r>
          </a:p>
          <a:p>
            <a:pPr algn="l">
              <a:buFont typeface="Arial" panose="020B0604020202020204" pitchFamily="34" charset="0"/>
              <a:buChar char="•"/>
            </a:pPr>
            <a:r>
              <a:rPr lang="en-US" dirty="0">
                <a:solidFill>
                  <a:schemeClr val="tx1"/>
                </a:solidFill>
                <a:latin typeface="+mj-lt"/>
              </a:rPr>
              <a:t>Chronic diarrhea</a:t>
            </a:r>
          </a:p>
          <a:p>
            <a:pPr algn="l">
              <a:buFont typeface="Arial" panose="020B0604020202020204" pitchFamily="34" charset="0"/>
              <a:buChar char="•"/>
            </a:pPr>
            <a:r>
              <a:rPr lang="en-US" dirty="0">
                <a:solidFill>
                  <a:schemeClr val="tx1"/>
                </a:solidFill>
                <a:latin typeface="+mj-lt"/>
              </a:rPr>
              <a:t>Fistula formation</a:t>
            </a:r>
          </a:p>
          <a:p>
            <a:r>
              <a:rPr lang="en-US" b="1" dirty="0">
                <a:solidFill>
                  <a:schemeClr val="tx1"/>
                </a:solidFill>
                <a:latin typeface="+mj-lt"/>
              </a:rPr>
              <a:t>Bladder: </a:t>
            </a:r>
            <a:r>
              <a:rPr lang="en-US" dirty="0">
                <a:solidFill>
                  <a:schemeClr val="tx1"/>
                </a:solidFill>
                <a:latin typeface="+mj-lt"/>
              </a:rPr>
              <a:t>Any bladder or urinary symptoms such as frequency and urgency with urinating, blood in the urine or not being able to hold or expel your urine, should be evaluated by your care provider.</a:t>
            </a:r>
            <a:endParaRPr lang="en-US" b="1" i="0" dirty="0">
              <a:solidFill>
                <a:schemeClr val="tx1"/>
              </a:solidFill>
              <a:effectLst/>
              <a:latin typeface="+mj-lt"/>
            </a:endParaRPr>
          </a:p>
          <a:p>
            <a:pPr marL="0" indent="0" algn="l">
              <a:buNone/>
            </a:pPr>
            <a:endParaRPr lang="en-US" dirty="0">
              <a:solidFill>
                <a:srgbClr val="333333"/>
              </a:solidFill>
              <a:latin typeface="+mj-lt"/>
            </a:endParaRPr>
          </a:p>
          <a:p>
            <a:pPr algn="l">
              <a:buFont typeface="Arial" panose="020B0604020202020204" pitchFamily="34" charset="0"/>
              <a:buChar char="•"/>
            </a:pPr>
            <a:endParaRPr lang="en-US" dirty="0">
              <a:solidFill>
                <a:srgbClr val="333333"/>
              </a:solidFill>
              <a:latin typeface="urw-form"/>
            </a:endParaRPr>
          </a:p>
          <a:p>
            <a:pPr algn="l">
              <a:buFont typeface="Arial" panose="020B0604020202020204" pitchFamily="34" charset="0"/>
              <a:buChar char="•"/>
            </a:pPr>
            <a:endParaRPr lang="en-US" b="0" i="0" dirty="0">
              <a:solidFill>
                <a:srgbClr val="333333"/>
              </a:solidFill>
              <a:effectLst/>
              <a:latin typeface="urw-form"/>
            </a:endParaRPr>
          </a:p>
          <a:p>
            <a:endParaRPr lang="en-US" dirty="0"/>
          </a:p>
        </p:txBody>
      </p:sp>
    </p:spTree>
    <p:extLst>
      <p:ext uri="{BB962C8B-B14F-4D97-AF65-F5344CB8AC3E}">
        <p14:creationId xmlns:p14="http://schemas.microsoft.com/office/powerpoint/2010/main" val="611247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3318E-B35D-7B55-EB1F-84AED2C985DD}"/>
              </a:ext>
            </a:extLst>
          </p:cNvPr>
          <p:cNvSpPr>
            <a:spLocks noGrp="1"/>
          </p:cNvSpPr>
          <p:nvPr>
            <p:ph type="title"/>
          </p:nvPr>
        </p:nvSpPr>
        <p:spPr/>
        <p:txBody>
          <a:bodyPr/>
          <a:lstStyle/>
          <a:p>
            <a:r>
              <a:rPr lang="en-US" dirty="0"/>
              <a:t>Sexual Health</a:t>
            </a:r>
          </a:p>
        </p:txBody>
      </p:sp>
      <p:sp>
        <p:nvSpPr>
          <p:cNvPr id="3" name="Content Placeholder 2">
            <a:extLst>
              <a:ext uri="{FF2B5EF4-FFF2-40B4-BE49-F238E27FC236}">
                <a16:creationId xmlns:a16="http://schemas.microsoft.com/office/drawing/2014/main" id="{CBA26F7B-0A66-88C6-0CB4-DC05AD10EF98}"/>
              </a:ext>
            </a:extLst>
          </p:cNvPr>
          <p:cNvSpPr>
            <a:spLocks noGrp="1"/>
          </p:cNvSpPr>
          <p:nvPr>
            <p:ph idx="1"/>
          </p:nvPr>
        </p:nvSpPr>
        <p:spPr>
          <a:xfrm>
            <a:off x="677334" y="1704975"/>
            <a:ext cx="8596668" cy="4622137"/>
          </a:xfrm>
        </p:spPr>
        <p:txBody>
          <a:bodyPr>
            <a:normAutofit/>
          </a:bodyPr>
          <a:lstStyle/>
          <a:p>
            <a:pPr algn="l"/>
            <a:r>
              <a:rPr lang="en-US" b="1" i="0" dirty="0">
                <a:solidFill>
                  <a:schemeClr val="tx1"/>
                </a:solidFill>
                <a:effectLst/>
                <a:latin typeface="Trebuchet MS" panose="020B0603020202020204" pitchFamily="34" charset="0"/>
              </a:rPr>
              <a:t>Can I have a normal sex life with an ostomy?</a:t>
            </a:r>
          </a:p>
          <a:p>
            <a:pPr lvl="1"/>
            <a:r>
              <a:rPr lang="en-US" b="0" i="0" dirty="0">
                <a:solidFill>
                  <a:schemeClr val="tx1"/>
                </a:solidFill>
                <a:effectLst/>
                <a:latin typeface="Trebuchet MS" panose="020B0603020202020204" pitchFamily="34" charset="0"/>
              </a:rPr>
              <a:t>Sexual concerns and worries about changes in physical appearance are common</a:t>
            </a:r>
          </a:p>
          <a:p>
            <a:pPr lvl="2"/>
            <a:r>
              <a:rPr lang="en-US" b="0" i="0" dirty="0">
                <a:solidFill>
                  <a:schemeClr val="tx1"/>
                </a:solidFill>
                <a:effectLst/>
                <a:latin typeface="Trebuchet MS" panose="020B0603020202020204" pitchFamily="34" charset="0"/>
              </a:rPr>
              <a:t>These may improve as you adjust and get used to your ostomy and pouch</a:t>
            </a:r>
          </a:p>
          <a:p>
            <a:pPr lvl="1"/>
            <a:r>
              <a:rPr lang="en-US" b="0" i="0" dirty="0">
                <a:solidFill>
                  <a:schemeClr val="tx1"/>
                </a:solidFill>
                <a:effectLst/>
                <a:latin typeface="Trebuchet MS" panose="020B0603020202020204" pitchFamily="34" charset="0"/>
              </a:rPr>
              <a:t>Choosing sexual positions that are comfortable and have minimal pressure on the bag can prevent problems or leakage.</a:t>
            </a:r>
          </a:p>
          <a:p>
            <a:pPr lvl="2"/>
            <a:r>
              <a:rPr lang="en-US" b="0" i="0" dirty="0">
                <a:solidFill>
                  <a:schemeClr val="tx1"/>
                </a:solidFill>
                <a:effectLst/>
                <a:latin typeface="Trebuchet MS" panose="020B0603020202020204" pitchFamily="34" charset="0"/>
              </a:rPr>
              <a:t>Pouch covers or sashes can be used to cover the pouch during intimate moments. </a:t>
            </a:r>
          </a:p>
          <a:p>
            <a:pPr lvl="1"/>
            <a:r>
              <a:rPr lang="en-US" b="0" i="0" dirty="0">
                <a:solidFill>
                  <a:schemeClr val="tx1"/>
                </a:solidFill>
                <a:effectLst/>
                <a:latin typeface="Trebuchet MS" panose="020B0603020202020204" pitchFamily="34" charset="0"/>
              </a:rPr>
              <a:t>Communicating with your partner is important - especially when you are resuming intimate relationships. </a:t>
            </a:r>
          </a:p>
          <a:p>
            <a:pPr lvl="1"/>
            <a:r>
              <a:rPr lang="en-US" b="0" i="0" dirty="0">
                <a:solidFill>
                  <a:schemeClr val="tx1"/>
                </a:solidFill>
                <a:effectLst/>
                <a:latin typeface="Trebuchet MS" panose="020B0603020202020204" pitchFamily="34" charset="0"/>
              </a:rPr>
              <a:t>Seek counseling when needed</a:t>
            </a:r>
          </a:p>
          <a:p>
            <a:pPr marL="457200" lvl="1" indent="0">
              <a:buNone/>
            </a:pPr>
            <a:endParaRPr lang="en-US"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920316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A344-216A-9D7B-88F4-1ACADD7B2457}"/>
              </a:ext>
            </a:extLst>
          </p:cNvPr>
          <p:cNvSpPr>
            <a:spLocks noGrp="1"/>
          </p:cNvSpPr>
          <p:nvPr>
            <p:ph type="title"/>
          </p:nvPr>
        </p:nvSpPr>
        <p:spPr/>
        <p:txBody>
          <a:bodyPr/>
          <a:lstStyle/>
          <a:p>
            <a:r>
              <a:rPr lang="en-US" dirty="0"/>
              <a:t>Pelvic Radiation and Sexual Health</a:t>
            </a:r>
          </a:p>
        </p:txBody>
      </p:sp>
      <p:sp>
        <p:nvSpPr>
          <p:cNvPr id="3" name="Content Placeholder 2">
            <a:extLst>
              <a:ext uri="{FF2B5EF4-FFF2-40B4-BE49-F238E27FC236}">
                <a16:creationId xmlns:a16="http://schemas.microsoft.com/office/drawing/2014/main" id="{01338906-1D9B-1390-5A11-AA430F0B9FCA}"/>
              </a:ext>
            </a:extLst>
          </p:cNvPr>
          <p:cNvSpPr>
            <a:spLocks noGrp="1"/>
          </p:cNvSpPr>
          <p:nvPr>
            <p:ph idx="1"/>
          </p:nvPr>
        </p:nvSpPr>
        <p:spPr>
          <a:xfrm>
            <a:off x="677334" y="1562101"/>
            <a:ext cx="8596668" cy="4479262"/>
          </a:xfrm>
        </p:spPr>
        <p:txBody>
          <a:bodyPr/>
          <a:lstStyle/>
          <a:p>
            <a:pPr algn="l"/>
            <a:r>
              <a:rPr lang="en-US" b="1" i="0" dirty="0">
                <a:solidFill>
                  <a:schemeClr val="tx1"/>
                </a:solidFill>
                <a:effectLst/>
                <a:latin typeface="Trebuchet MS" panose="020B0603020202020204" pitchFamily="34" charset="0"/>
              </a:rPr>
              <a:t>Key Takeaways: Male</a:t>
            </a:r>
          </a:p>
          <a:p>
            <a:pPr algn="l">
              <a:buFont typeface="Arial" panose="020B0604020202020204" pitchFamily="34" charset="0"/>
              <a:buChar char="•"/>
            </a:pPr>
            <a:r>
              <a:rPr lang="en-US" b="0" i="0" dirty="0">
                <a:solidFill>
                  <a:schemeClr val="tx1"/>
                </a:solidFill>
                <a:effectLst/>
                <a:latin typeface="Trebuchet MS" panose="020B0603020202020204" pitchFamily="34" charset="0"/>
              </a:rPr>
              <a:t>You may have sexual health issues after radiation to the pelvis including infertility, low testosterone levels, low sperm count, and sexual dysfunction. You may have tests done to monitor for these issues. You should speak to your provider openly about any issues you are having.</a:t>
            </a:r>
          </a:p>
          <a:p>
            <a:pPr algn="l">
              <a:buFont typeface="Arial" panose="020B0604020202020204" pitchFamily="34" charset="0"/>
              <a:buChar char="•"/>
            </a:pPr>
            <a:r>
              <a:rPr lang="en-US" b="0" i="0" dirty="0">
                <a:solidFill>
                  <a:schemeClr val="tx1"/>
                </a:solidFill>
                <a:effectLst/>
                <a:latin typeface="Trebuchet MS" panose="020B0603020202020204" pitchFamily="34" charset="0"/>
              </a:rPr>
              <a:t>A urologist can help if erectile dysfunction is an issue you are experiencing.</a:t>
            </a:r>
          </a:p>
          <a:p>
            <a:pPr algn="l">
              <a:buFont typeface="Arial" panose="020B0604020202020204" pitchFamily="34" charset="0"/>
              <a:buChar char="•"/>
            </a:pPr>
            <a:r>
              <a:rPr lang="en-US" b="0" i="0" dirty="0">
                <a:solidFill>
                  <a:schemeClr val="tx1"/>
                </a:solidFill>
                <a:effectLst/>
                <a:latin typeface="Trebuchet MS" panose="020B0603020202020204" pitchFamily="34" charset="0"/>
              </a:rPr>
              <a:t>If you have swelling of or around your genitals or groin you should contact your provider.</a:t>
            </a:r>
          </a:p>
          <a:p>
            <a:pPr marL="0" indent="0" algn="l">
              <a:buNone/>
            </a:pPr>
            <a:r>
              <a:rPr lang="en-US" dirty="0">
                <a:solidFill>
                  <a:srgbClr val="333333"/>
                </a:solidFill>
                <a:latin typeface="urw-form"/>
              </a:rPr>
              <a:t>      </a:t>
            </a:r>
          </a:p>
          <a:p>
            <a:pPr marL="0" indent="0" algn="l">
              <a:buNone/>
            </a:pPr>
            <a:r>
              <a:rPr lang="en-US" dirty="0">
                <a:solidFill>
                  <a:srgbClr val="333333"/>
                </a:solidFill>
                <a:latin typeface="urw-form"/>
              </a:rPr>
              <a:t>   </a:t>
            </a:r>
          </a:p>
          <a:p>
            <a:pPr marL="0" indent="0" algn="l">
              <a:buNone/>
            </a:pPr>
            <a:endParaRPr lang="en-US" b="0" i="0" dirty="0">
              <a:solidFill>
                <a:srgbClr val="333333"/>
              </a:solidFill>
              <a:effectLst/>
              <a:latin typeface="urw-form"/>
            </a:endParaRPr>
          </a:p>
          <a:p>
            <a:endParaRPr lang="en-US" dirty="0"/>
          </a:p>
        </p:txBody>
      </p:sp>
    </p:spTree>
    <p:extLst>
      <p:ext uri="{BB962C8B-B14F-4D97-AF65-F5344CB8AC3E}">
        <p14:creationId xmlns:p14="http://schemas.microsoft.com/office/powerpoint/2010/main" val="3157658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14DE-2AA8-EF01-51EF-E3B095F2B124}"/>
              </a:ext>
            </a:extLst>
          </p:cNvPr>
          <p:cNvSpPr>
            <a:spLocks noGrp="1"/>
          </p:cNvSpPr>
          <p:nvPr>
            <p:ph type="title"/>
          </p:nvPr>
        </p:nvSpPr>
        <p:spPr/>
        <p:txBody>
          <a:bodyPr/>
          <a:lstStyle/>
          <a:p>
            <a:r>
              <a:rPr lang="en-US" dirty="0"/>
              <a:t>Pelvic Radiation and Sexual Health</a:t>
            </a:r>
          </a:p>
        </p:txBody>
      </p:sp>
      <p:sp>
        <p:nvSpPr>
          <p:cNvPr id="3" name="Content Placeholder 2">
            <a:extLst>
              <a:ext uri="{FF2B5EF4-FFF2-40B4-BE49-F238E27FC236}">
                <a16:creationId xmlns:a16="http://schemas.microsoft.com/office/drawing/2014/main" id="{01460C7F-2AAB-DD89-22A4-E0967EA5F801}"/>
              </a:ext>
            </a:extLst>
          </p:cNvPr>
          <p:cNvSpPr>
            <a:spLocks noGrp="1"/>
          </p:cNvSpPr>
          <p:nvPr>
            <p:ph idx="1"/>
          </p:nvPr>
        </p:nvSpPr>
        <p:spPr>
          <a:xfrm>
            <a:off x="677334" y="1562101"/>
            <a:ext cx="8596668" cy="4479262"/>
          </a:xfrm>
        </p:spPr>
        <p:txBody>
          <a:bodyPr>
            <a:normAutofit fontScale="92500" lnSpcReduction="20000"/>
          </a:bodyPr>
          <a:lstStyle/>
          <a:p>
            <a:pPr algn="l"/>
            <a:r>
              <a:rPr lang="en-US" sz="1900" b="1" i="0" dirty="0">
                <a:solidFill>
                  <a:schemeClr val="tx1"/>
                </a:solidFill>
                <a:effectLst/>
                <a:latin typeface="Trebuchet MS" panose="020B0603020202020204" pitchFamily="34" charset="0"/>
              </a:rPr>
              <a:t>Key Takeaways: Female</a:t>
            </a:r>
          </a:p>
          <a:p>
            <a:pPr algn="l">
              <a:buFont typeface="Arial" panose="020B0604020202020204" pitchFamily="34" charset="0"/>
              <a:buChar char="•"/>
            </a:pPr>
            <a:r>
              <a:rPr lang="en-US" sz="1900" b="0" i="0" dirty="0">
                <a:solidFill>
                  <a:schemeClr val="tx1"/>
                </a:solidFill>
                <a:effectLst/>
                <a:latin typeface="Trebuchet MS" panose="020B0603020202020204" pitchFamily="34" charset="0"/>
              </a:rPr>
              <a:t>Any symptoms such as pain during intercourse, difficulty with tampon insertion, vaginal burning or itching, pain or difficulty urinating, should be evaluated by your care provider.</a:t>
            </a:r>
          </a:p>
          <a:p>
            <a:pPr algn="l">
              <a:buFont typeface="Arial" panose="020B0604020202020204" pitchFamily="34" charset="0"/>
              <a:buChar char="•"/>
            </a:pPr>
            <a:r>
              <a:rPr lang="en-US" sz="1900" b="0" i="0" dirty="0">
                <a:solidFill>
                  <a:schemeClr val="tx1"/>
                </a:solidFill>
                <a:effectLst/>
                <a:latin typeface="Trebuchet MS" panose="020B0603020202020204" pitchFamily="34" charset="0"/>
              </a:rPr>
              <a:t>If your vaginal area is dry, painful, or tender, products such as vaginal moisturizers, lubricants, and vitamin E, may be helpful.</a:t>
            </a:r>
          </a:p>
          <a:p>
            <a:pPr algn="l">
              <a:buFont typeface="Arial" panose="020B0604020202020204" pitchFamily="34" charset="0"/>
              <a:buChar char="•"/>
            </a:pPr>
            <a:r>
              <a:rPr lang="en-US" sz="1900" b="0" i="0" dirty="0">
                <a:solidFill>
                  <a:schemeClr val="tx1"/>
                </a:solidFill>
                <a:effectLst/>
                <a:latin typeface="Trebuchet MS" panose="020B0603020202020204" pitchFamily="34" charset="0"/>
              </a:rPr>
              <a:t>You will be taught how to use a vaginal dilator. It is important that you continue to use the dilator per your provider’s instructions. This is to prevent shrinking of the vagina or scar tissue development.</a:t>
            </a:r>
          </a:p>
          <a:p>
            <a:pPr algn="l">
              <a:buFont typeface="Arial" panose="020B0604020202020204" pitchFamily="34" charset="0"/>
              <a:buChar char="•"/>
            </a:pPr>
            <a:r>
              <a:rPr lang="en-US" sz="1900" b="0" i="0" dirty="0">
                <a:solidFill>
                  <a:schemeClr val="tx1"/>
                </a:solidFill>
                <a:effectLst/>
                <a:latin typeface="Trebuchet MS" panose="020B0603020202020204" pitchFamily="34" charset="0"/>
              </a:rPr>
              <a:t>Physical or lymphedema therapy can be used to treat swelling of the genitals or legs. Report any swelling to your provider.</a:t>
            </a:r>
          </a:p>
          <a:p>
            <a:pPr algn="l">
              <a:buFont typeface="Arial" panose="020B0604020202020204" pitchFamily="34" charset="0"/>
              <a:buChar char="•"/>
            </a:pPr>
            <a:r>
              <a:rPr lang="en-US" sz="1900" b="0" i="0" dirty="0">
                <a:solidFill>
                  <a:schemeClr val="tx1"/>
                </a:solidFill>
                <a:effectLst/>
                <a:latin typeface="Trebuchet MS" panose="020B0603020202020204" pitchFamily="34" charset="0"/>
              </a:rPr>
              <a:t>If you want to become pregnant, you should speak with a high-risk pregnancy specialist.</a:t>
            </a:r>
          </a:p>
          <a:p>
            <a:pPr algn="l">
              <a:buFont typeface="Arial" panose="020B0604020202020204" pitchFamily="34" charset="0"/>
              <a:buChar char="•"/>
            </a:pPr>
            <a:r>
              <a:rPr lang="en-US" sz="1900" b="0" i="0" dirty="0">
                <a:solidFill>
                  <a:schemeClr val="tx1"/>
                </a:solidFill>
                <a:effectLst/>
                <a:latin typeface="Trebuchet MS" panose="020B0603020202020204" pitchFamily="34" charset="0"/>
              </a:rPr>
              <a:t>You should be evaluated by an endocrinologist for hormonal abnormalities and / or premature menopause.</a:t>
            </a:r>
          </a:p>
          <a:p>
            <a:endParaRPr lang="en-US" dirty="0"/>
          </a:p>
        </p:txBody>
      </p:sp>
    </p:spTree>
    <p:extLst>
      <p:ext uri="{BB962C8B-B14F-4D97-AF65-F5344CB8AC3E}">
        <p14:creationId xmlns:p14="http://schemas.microsoft.com/office/powerpoint/2010/main" val="3749141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0070A-8E5B-CFA7-F113-87C9C1544620}"/>
              </a:ext>
            </a:extLst>
          </p:cNvPr>
          <p:cNvSpPr>
            <a:spLocks noGrp="1"/>
          </p:cNvSpPr>
          <p:nvPr>
            <p:ph type="title"/>
          </p:nvPr>
        </p:nvSpPr>
        <p:spPr>
          <a:xfrm>
            <a:off x="677334" y="609600"/>
            <a:ext cx="8596668" cy="776438"/>
          </a:xfrm>
        </p:spPr>
        <p:txBody>
          <a:bodyPr/>
          <a:lstStyle/>
          <a:p>
            <a:r>
              <a:rPr lang="en-US" dirty="0"/>
              <a:t>Key Takeaways for Radiation Side Effects</a:t>
            </a:r>
          </a:p>
        </p:txBody>
      </p:sp>
      <p:sp>
        <p:nvSpPr>
          <p:cNvPr id="3" name="Content Placeholder 2">
            <a:extLst>
              <a:ext uri="{FF2B5EF4-FFF2-40B4-BE49-F238E27FC236}">
                <a16:creationId xmlns:a16="http://schemas.microsoft.com/office/drawing/2014/main" id="{628B1BD4-FA47-7B32-3DBB-230E6995588F}"/>
              </a:ext>
            </a:extLst>
          </p:cNvPr>
          <p:cNvSpPr>
            <a:spLocks noGrp="1"/>
          </p:cNvSpPr>
          <p:nvPr>
            <p:ph idx="1"/>
          </p:nvPr>
        </p:nvSpPr>
        <p:spPr>
          <a:xfrm>
            <a:off x="677334" y="1823704"/>
            <a:ext cx="8596668" cy="3880773"/>
          </a:xfrm>
        </p:spPr>
        <p:txBody>
          <a:bodyPr>
            <a:normAutofit fontScale="92500" lnSpcReduction="20000"/>
          </a:bodyPr>
          <a:lstStyle/>
          <a:p>
            <a:pPr algn="l">
              <a:buFont typeface="Wingdings" panose="05000000000000000000" pitchFamily="2" charset="2"/>
              <a:buChar char="Ø"/>
            </a:pPr>
            <a:r>
              <a:rPr lang="en-US" sz="1900" b="1" dirty="0">
                <a:solidFill>
                  <a:schemeClr val="tx1"/>
                </a:solidFill>
                <a:latin typeface="Trebuchet MS" panose="020B0603020202020204" pitchFamily="34" charset="0"/>
              </a:rPr>
              <a:t>Key Takeaways: </a:t>
            </a:r>
          </a:p>
          <a:p>
            <a:pPr>
              <a:buFont typeface="Arial" panose="020B0604020202020204" pitchFamily="34" charset="0"/>
              <a:buChar char="•"/>
            </a:pPr>
            <a:r>
              <a:rPr lang="en-US" sz="1900" b="0" i="0" dirty="0">
                <a:solidFill>
                  <a:schemeClr val="tx1"/>
                </a:solidFill>
                <a:effectLst/>
                <a:latin typeface="Trebuchet MS" panose="020B0603020202020204" pitchFamily="34" charset="0"/>
              </a:rPr>
              <a:t>New or worsening belly pain, bloating, or swelling with nausea/vomiting or constipation can be symptoms of a bowel obstruction, which can be a medical emergency. Call your provider right away if you are having these symptoms.</a:t>
            </a:r>
          </a:p>
          <a:p>
            <a:pPr algn="l">
              <a:buFont typeface="Arial" panose="020B0604020202020204" pitchFamily="34" charset="0"/>
              <a:buChar char="•"/>
            </a:pPr>
            <a:r>
              <a:rPr lang="en-US" sz="1900" b="0" i="0" dirty="0">
                <a:solidFill>
                  <a:schemeClr val="tx1"/>
                </a:solidFill>
                <a:effectLst/>
                <a:latin typeface="Trebuchet MS" panose="020B0603020202020204" pitchFamily="34" charset="0"/>
              </a:rPr>
              <a:t>If you are having bleeding from your rectum or are having dark-colored stools you should call your provider.</a:t>
            </a:r>
          </a:p>
          <a:p>
            <a:pPr algn="l">
              <a:buFont typeface="Arial" panose="020B0604020202020204" pitchFamily="34" charset="0"/>
              <a:buChar char="•"/>
            </a:pPr>
            <a:r>
              <a:rPr lang="en-US" sz="1900" b="0" i="0" dirty="0">
                <a:solidFill>
                  <a:schemeClr val="tx1"/>
                </a:solidFill>
                <a:effectLst/>
                <a:latin typeface="Trebuchet MS" panose="020B0603020202020204" pitchFamily="34" charset="0"/>
              </a:rPr>
              <a:t>Abnormally passing urine or stool needs to be evaluated by your provider. Call your provider right away if you experience this issue.</a:t>
            </a:r>
          </a:p>
          <a:p>
            <a:pPr algn="l">
              <a:buFont typeface="Arial" panose="020B0604020202020204" pitchFamily="34" charset="0"/>
              <a:buChar char="•"/>
            </a:pPr>
            <a:r>
              <a:rPr lang="en-US" sz="1900" b="0" i="0" dirty="0">
                <a:solidFill>
                  <a:schemeClr val="tx1"/>
                </a:solidFill>
                <a:effectLst/>
                <a:latin typeface="Trebuchet MS" panose="020B0603020202020204" pitchFamily="34" charset="0"/>
              </a:rPr>
              <a:t>Speak with your provider about options for anti-diarrheal medications if you are having chronic diarrhea.</a:t>
            </a:r>
          </a:p>
          <a:p>
            <a:pPr algn="l">
              <a:buFont typeface="Arial" panose="020B0604020202020204" pitchFamily="34" charset="0"/>
              <a:buChar char="•"/>
            </a:pPr>
            <a:r>
              <a:rPr lang="en-US" sz="1900" b="0" i="0" dirty="0">
                <a:solidFill>
                  <a:schemeClr val="tx1"/>
                </a:solidFill>
                <a:effectLst/>
                <a:latin typeface="Trebuchet MS" panose="020B0603020202020204" pitchFamily="34" charset="0"/>
              </a:rPr>
              <a:t>A registered dietitian can work with you to ensure you are getting enough nutrition to prevent weight loss.</a:t>
            </a:r>
          </a:p>
          <a:p>
            <a:pPr algn="l">
              <a:buFont typeface="Arial" panose="020B0604020202020204" pitchFamily="34" charset="0"/>
              <a:buChar char="•"/>
            </a:pPr>
            <a:r>
              <a:rPr lang="en-US" sz="1900" b="0" i="0" dirty="0">
                <a:solidFill>
                  <a:schemeClr val="tx1"/>
                </a:solidFill>
                <a:effectLst/>
                <a:latin typeface="Trebuchet MS" panose="020B0603020202020204" pitchFamily="34" charset="0"/>
              </a:rPr>
              <a:t>Talk to your provider about when you should have colon cancer screening.</a:t>
            </a:r>
          </a:p>
          <a:p>
            <a:pPr algn="l">
              <a:buFont typeface="Arial" panose="020B0604020202020204" pitchFamily="34" charset="0"/>
              <a:buChar char="•"/>
            </a:pPr>
            <a:endParaRPr lang="en-US" sz="1900" b="0" i="0" dirty="0">
              <a:solidFill>
                <a:srgbClr val="333333"/>
              </a:solidFill>
              <a:effectLst/>
              <a:latin typeface="Trebuchet MS" panose="020B0603020202020204" pitchFamily="34" charset="0"/>
            </a:endParaRPr>
          </a:p>
          <a:p>
            <a:endParaRPr lang="en-US" dirty="0"/>
          </a:p>
        </p:txBody>
      </p:sp>
    </p:spTree>
    <p:extLst>
      <p:ext uri="{BB962C8B-B14F-4D97-AF65-F5344CB8AC3E}">
        <p14:creationId xmlns:p14="http://schemas.microsoft.com/office/powerpoint/2010/main" val="3452157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FF47-49A7-C013-4F50-8299C214EF3F}"/>
              </a:ext>
            </a:extLst>
          </p:cNvPr>
          <p:cNvSpPr>
            <a:spLocks noGrp="1"/>
          </p:cNvSpPr>
          <p:nvPr>
            <p:ph type="title"/>
          </p:nvPr>
        </p:nvSpPr>
        <p:spPr>
          <a:xfrm>
            <a:off x="677334" y="609600"/>
            <a:ext cx="8596668" cy="790575"/>
          </a:xfrm>
        </p:spPr>
        <p:txBody>
          <a:bodyPr/>
          <a:lstStyle/>
          <a:p>
            <a:r>
              <a:rPr lang="en-US" dirty="0"/>
              <a:t>Sexual Health Support</a:t>
            </a:r>
          </a:p>
        </p:txBody>
      </p:sp>
      <p:sp>
        <p:nvSpPr>
          <p:cNvPr id="3" name="Content Placeholder 2">
            <a:extLst>
              <a:ext uri="{FF2B5EF4-FFF2-40B4-BE49-F238E27FC236}">
                <a16:creationId xmlns:a16="http://schemas.microsoft.com/office/drawing/2014/main" id="{5E167902-8811-4092-C423-8F261246ECA3}"/>
              </a:ext>
            </a:extLst>
          </p:cNvPr>
          <p:cNvSpPr>
            <a:spLocks noGrp="1"/>
          </p:cNvSpPr>
          <p:nvPr>
            <p:ph idx="1"/>
          </p:nvPr>
        </p:nvSpPr>
        <p:spPr>
          <a:xfrm>
            <a:off x="677334" y="1400175"/>
            <a:ext cx="8596668" cy="4641187"/>
          </a:xfrm>
        </p:spPr>
        <p:txBody>
          <a:bodyPr>
            <a:normAutofit lnSpcReduction="10000"/>
          </a:bodyPr>
          <a:lstStyle/>
          <a:p>
            <a:pPr algn="l"/>
            <a:r>
              <a:rPr lang="en-US" dirty="0">
                <a:solidFill>
                  <a:schemeClr val="tx1"/>
                </a:solidFill>
                <a:latin typeface="Trebuchet MS" panose="020B0603020202020204" pitchFamily="34" charset="0"/>
              </a:rPr>
              <a:t>Mid-Iowa Fertility Clinic</a:t>
            </a:r>
          </a:p>
          <a:p>
            <a:pPr algn="l"/>
            <a:r>
              <a:rPr lang="en-US" dirty="0">
                <a:solidFill>
                  <a:schemeClr val="tx1"/>
                </a:solidFill>
                <a:latin typeface="Trebuchet MS" panose="020B0603020202020204" pitchFamily="34" charset="0"/>
              </a:rPr>
              <a:t>One Iowa </a:t>
            </a:r>
          </a:p>
          <a:p>
            <a:pPr algn="l"/>
            <a:r>
              <a:rPr lang="en-US" b="0" i="0" dirty="0">
                <a:solidFill>
                  <a:schemeClr val="tx1"/>
                </a:solidFill>
                <a:effectLst/>
                <a:latin typeface="Trebuchet MS" panose="020B0603020202020204" pitchFamily="34" charset="0"/>
              </a:rPr>
              <a:t>Ostomy </a:t>
            </a:r>
            <a:r>
              <a:rPr lang="en-US" dirty="0">
                <a:solidFill>
                  <a:schemeClr val="tx1"/>
                </a:solidFill>
                <a:latin typeface="Trebuchet MS" panose="020B0603020202020204" pitchFamily="34" charset="0"/>
              </a:rPr>
              <a:t>Support Group   </a:t>
            </a:r>
          </a:p>
          <a:p>
            <a:pPr algn="l"/>
            <a:r>
              <a:rPr lang="en-US" b="0" i="0" dirty="0">
                <a:solidFill>
                  <a:schemeClr val="tx1"/>
                </a:solidFill>
                <a:effectLst/>
                <a:latin typeface="Trebuchet MS" panose="020B0603020202020204" pitchFamily="34" charset="0"/>
              </a:rPr>
              <a:t>Ostomysecrets: Ostomy underwear and garments 1-877-613-6246  </a:t>
            </a:r>
            <a:r>
              <a:rPr lang="en-US" b="0" i="0" dirty="0">
                <a:solidFill>
                  <a:srgbClr val="333333"/>
                </a:solidFill>
                <a:effectLst/>
                <a:latin typeface="Trebuchet MS" panose="020B0603020202020204" pitchFamily="34" charset="0"/>
                <a:hlinkClick r:id="rId2"/>
              </a:rPr>
              <a:t>https://www.ostomysecrets.com/</a:t>
            </a:r>
            <a:r>
              <a:rPr lang="en-US" b="0" i="0" dirty="0">
                <a:solidFill>
                  <a:srgbClr val="333333"/>
                </a:solidFill>
                <a:effectLst/>
                <a:latin typeface="Trebuchet MS" panose="020B0603020202020204" pitchFamily="34" charset="0"/>
              </a:rPr>
              <a:t> </a:t>
            </a:r>
          </a:p>
          <a:p>
            <a:pPr algn="l"/>
            <a:r>
              <a:rPr lang="en-US" dirty="0">
                <a:solidFill>
                  <a:schemeClr val="tx1"/>
                </a:solidFill>
                <a:latin typeface="Trebuchet MS" panose="020B0603020202020204" pitchFamily="34" charset="0"/>
              </a:rPr>
              <a:t>Colorectal Cancer Support Group</a:t>
            </a:r>
            <a:endParaRPr lang="en-US" b="0" i="0" dirty="0">
              <a:solidFill>
                <a:schemeClr val="tx1"/>
              </a:solidFill>
              <a:effectLst/>
              <a:latin typeface="Trebuchet MS" panose="020B0603020202020204" pitchFamily="34" charset="0"/>
            </a:endParaRPr>
          </a:p>
          <a:p>
            <a:pPr algn="l"/>
            <a:r>
              <a:rPr lang="en-US" dirty="0">
                <a:solidFill>
                  <a:schemeClr val="tx1"/>
                </a:solidFill>
                <a:latin typeface="Trebuchet MS" panose="020B0603020202020204" pitchFamily="34" charset="0"/>
              </a:rPr>
              <a:t>Mental Health Counselors</a:t>
            </a:r>
          </a:p>
          <a:p>
            <a:pPr algn="l"/>
            <a:r>
              <a:rPr lang="en-US" b="0" i="0" dirty="0">
                <a:solidFill>
                  <a:schemeClr val="tx1"/>
                </a:solidFill>
                <a:effectLst/>
                <a:latin typeface="Trebuchet MS" panose="020B0603020202020204" pitchFamily="34" charset="0"/>
              </a:rPr>
              <a:t>Pelvic Floor </a:t>
            </a:r>
            <a:r>
              <a:rPr lang="en-US" dirty="0">
                <a:solidFill>
                  <a:schemeClr val="tx1"/>
                </a:solidFill>
                <a:latin typeface="Trebuchet MS" panose="020B0603020202020204" pitchFamily="34" charset="0"/>
              </a:rPr>
              <a:t>Specialist; Oncology Rehab; The Iowa Clinic, Des Moines University</a:t>
            </a:r>
          </a:p>
          <a:p>
            <a:pPr algn="l"/>
            <a:r>
              <a:rPr lang="en-US" b="0" i="0" dirty="0">
                <a:solidFill>
                  <a:schemeClr val="tx1"/>
                </a:solidFill>
                <a:effectLst/>
                <a:latin typeface="Trebuchet MS" panose="020B0603020202020204" pitchFamily="34" charset="0"/>
              </a:rPr>
              <a:t>Urology</a:t>
            </a:r>
          </a:p>
          <a:p>
            <a:pPr algn="l"/>
            <a:r>
              <a:rPr lang="en-US" dirty="0">
                <a:solidFill>
                  <a:schemeClr val="tx1"/>
                </a:solidFill>
                <a:latin typeface="Trebuchet MS" panose="020B0603020202020204" pitchFamily="34" charset="0"/>
              </a:rPr>
              <a:t>American Cancer Society: Sex and the Man with Cancer; Sex and the Woman with cancer</a:t>
            </a:r>
          </a:p>
          <a:p>
            <a:pPr algn="l"/>
            <a:r>
              <a:rPr lang="en-US" dirty="0">
                <a:solidFill>
                  <a:schemeClr val="tx1"/>
                </a:solidFill>
                <a:latin typeface="Trebuchet MS" panose="020B0603020202020204" pitchFamily="34" charset="0"/>
              </a:rPr>
              <a:t>All of Me </a:t>
            </a:r>
            <a:r>
              <a:rPr lang="en-US" dirty="0">
                <a:solidFill>
                  <a:srgbClr val="333333"/>
                </a:solidFill>
                <a:latin typeface="Trebuchet MS" panose="020B0603020202020204" pitchFamily="34" charset="0"/>
                <a:hlinkClick r:id="rId3"/>
              </a:rPr>
              <a:t>https://allofmeiowa.org/</a:t>
            </a:r>
            <a:r>
              <a:rPr lang="en-US" dirty="0">
                <a:solidFill>
                  <a:srgbClr val="333333"/>
                </a:solidFill>
                <a:latin typeface="Trebuchet MS" panose="020B0603020202020204" pitchFamily="34" charset="0"/>
              </a:rPr>
              <a:t> </a:t>
            </a:r>
            <a:endParaRPr lang="en-US" b="0" i="0" dirty="0">
              <a:solidFill>
                <a:srgbClr val="333333"/>
              </a:solidFill>
              <a:effectLst/>
              <a:latin typeface="Trebuchet MS" panose="020B0603020202020204" pitchFamily="34" charset="0"/>
            </a:endParaRPr>
          </a:p>
          <a:p>
            <a:endParaRPr lang="en-US" dirty="0"/>
          </a:p>
        </p:txBody>
      </p:sp>
    </p:spTree>
    <p:extLst>
      <p:ext uri="{BB962C8B-B14F-4D97-AF65-F5344CB8AC3E}">
        <p14:creationId xmlns:p14="http://schemas.microsoft.com/office/powerpoint/2010/main" val="3305650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9F21-5F7E-BF33-C8E0-0F33E6CD8350}"/>
              </a:ext>
            </a:extLst>
          </p:cNvPr>
          <p:cNvSpPr>
            <a:spLocks noGrp="1"/>
          </p:cNvSpPr>
          <p:nvPr>
            <p:ph type="title"/>
          </p:nvPr>
        </p:nvSpPr>
        <p:spPr/>
        <p:txBody>
          <a:bodyPr/>
          <a:lstStyle/>
          <a:p>
            <a:r>
              <a:rPr lang="en-US" dirty="0"/>
              <a:t>Coping with Practical Concerns after Cancer</a:t>
            </a:r>
          </a:p>
        </p:txBody>
      </p:sp>
      <p:sp>
        <p:nvSpPr>
          <p:cNvPr id="3" name="Content Placeholder 2">
            <a:extLst>
              <a:ext uri="{FF2B5EF4-FFF2-40B4-BE49-F238E27FC236}">
                <a16:creationId xmlns:a16="http://schemas.microsoft.com/office/drawing/2014/main" id="{FA468502-9C4D-5BD9-EA96-46DA4045CD3A}"/>
              </a:ext>
            </a:extLst>
          </p:cNvPr>
          <p:cNvSpPr>
            <a:spLocks noGrp="1"/>
          </p:cNvSpPr>
          <p:nvPr>
            <p:ph idx="1"/>
          </p:nvPr>
        </p:nvSpPr>
        <p:spPr>
          <a:xfrm>
            <a:off x="677334" y="1930401"/>
            <a:ext cx="8596668" cy="4110962"/>
          </a:xfrm>
        </p:spPr>
        <p:txBody>
          <a:bodyPr>
            <a:normAutofit lnSpcReduction="10000"/>
          </a:bodyPr>
          <a:lstStyle/>
          <a:p>
            <a:pPr algn="l">
              <a:buFont typeface="Arial" panose="020B0604020202020204" pitchFamily="34" charset="0"/>
              <a:buChar char="•"/>
            </a:pPr>
            <a:r>
              <a:rPr lang="en-US" b="0" i="0" dirty="0">
                <a:solidFill>
                  <a:schemeClr val="tx1"/>
                </a:solidFill>
                <a:effectLst/>
                <a:latin typeface="Trebuchet MS" panose="020B0603020202020204" pitchFamily="34" charset="0"/>
              </a:rPr>
              <a:t>Learn about your </a:t>
            </a:r>
            <a:r>
              <a:rPr lang="en-US" b="1" i="0" dirty="0">
                <a:solidFill>
                  <a:schemeClr val="tx1"/>
                </a:solidFill>
                <a:effectLst/>
                <a:latin typeface="Trebuchet MS" panose="020B0603020202020204" pitchFamily="34" charset="0"/>
              </a:rPr>
              <a:t>rights</a:t>
            </a:r>
            <a:r>
              <a:rPr lang="en-US" b="0" i="0" dirty="0">
                <a:solidFill>
                  <a:schemeClr val="tx1"/>
                </a:solidFill>
                <a:effectLst/>
                <a:latin typeface="Trebuchet MS" panose="020B0603020202020204" pitchFamily="34" charset="0"/>
              </a:rPr>
              <a:t> and your employer's </a:t>
            </a:r>
            <a:r>
              <a:rPr lang="en-US" b="1" i="0" dirty="0">
                <a:solidFill>
                  <a:schemeClr val="tx1"/>
                </a:solidFill>
                <a:effectLst/>
                <a:latin typeface="Trebuchet MS" panose="020B0603020202020204" pitchFamily="34" charset="0"/>
              </a:rPr>
              <a:t>responsibilities</a:t>
            </a:r>
            <a:r>
              <a:rPr lang="en-US" b="0" i="0" dirty="0">
                <a:solidFill>
                  <a:schemeClr val="tx1"/>
                </a:solidFill>
                <a:effectLst/>
                <a:latin typeface="Trebuchet MS" panose="020B0603020202020204" pitchFamily="34" charset="0"/>
              </a:rPr>
              <a:t> under the law. You may want to talk with </a:t>
            </a:r>
            <a:r>
              <a:rPr lang="en-US" b="1" i="0" dirty="0">
                <a:solidFill>
                  <a:schemeClr val="tx1"/>
                </a:solidFill>
                <a:effectLst/>
                <a:latin typeface="Trebuchet MS" panose="020B0603020202020204" pitchFamily="34" charset="0"/>
              </a:rPr>
              <a:t>human resources professionals </a:t>
            </a:r>
            <a:r>
              <a:rPr lang="en-US" b="0" i="0" dirty="0">
                <a:solidFill>
                  <a:schemeClr val="tx1"/>
                </a:solidFill>
                <a:effectLst/>
                <a:latin typeface="Trebuchet MS" panose="020B0603020202020204" pitchFamily="34" charset="0"/>
              </a:rPr>
              <a:t>at your job about things like </a:t>
            </a:r>
            <a:r>
              <a:rPr lang="en-US" b="1" i="0" dirty="0">
                <a:solidFill>
                  <a:schemeClr val="tx1"/>
                </a:solidFill>
                <a:effectLst/>
                <a:latin typeface="Trebuchet MS" panose="020B0603020202020204" pitchFamily="34" charset="0"/>
              </a:rPr>
              <a:t>returning to work, FMLA, and reasonable accommodations.</a:t>
            </a:r>
          </a:p>
          <a:p>
            <a:pPr algn="l">
              <a:buFont typeface="Arial" panose="020B0604020202020204" pitchFamily="34" charset="0"/>
              <a:buChar char="•"/>
            </a:pPr>
            <a:r>
              <a:rPr lang="en-US" b="0" i="0" u="none" strike="noStrike" dirty="0">
                <a:solidFill>
                  <a:srgbClr val="337AB7"/>
                </a:solidFill>
                <a:effectLst/>
                <a:latin typeface="Trebuchet MS" panose="020B0603020202020204" pitchFamily="34" charset="0"/>
                <a:hlinkClick r:id="rId2"/>
              </a:rPr>
              <a:t>OncoLink’s Section</a:t>
            </a:r>
            <a:r>
              <a:rPr lang="en-US" b="0" i="0" dirty="0">
                <a:solidFill>
                  <a:srgbClr val="333333"/>
                </a:solidFill>
                <a:effectLst/>
                <a:latin typeface="Trebuchet MS" panose="020B0603020202020204" pitchFamily="34" charset="0"/>
              </a:rPr>
              <a:t> </a:t>
            </a:r>
            <a:r>
              <a:rPr lang="en-US" b="0" i="0" dirty="0">
                <a:solidFill>
                  <a:schemeClr val="tx1"/>
                </a:solidFill>
                <a:effectLst/>
                <a:latin typeface="Trebuchet MS" panose="020B0603020202020204" pitchFamily="34" charset="0"/>
              </a:rPr>
              <a:t>on legal, insurance, employment, and financial concerns provides great information about these issues.</a:t>
            </a:r>
          </a:p>
          <a:p>
            <a:pPr algn="l">
              <a:buFont typeface="Arial" panose="020B0604020202020204" pitchFamily="34" charset="0"/>
              <a:buChar char="•"/>
            </a:pPr>
            <a:r>
              <a:rPr lang="en-US" b="0" i="0" u="none" strike="noStrike" dirty="0">
                <a:solidFill>
                  <a:srgbClr val="337AB7"/>
                </a:solidFill>
                <a:effectLst/>
                <a:latin typeface="Trebuchet MS" panose="020B0603020202020204" pitchFamily="34" charset="0"/>
                <a:hlinkClick r:id="rId3"/>
              </a:rPr>
              <a:t>Cancer and Careers</a:t>
            </a:r>
            <a:r>
              <a:rPr lang="en-US" b="0" i="0" dirty="0">
                <a:solidFill>
                  <a:srgbClr val="333333"/>
                </a:solidFill>
                <a:effectLst/>
                <a:latin typeface="Trebuchet MS" panose="020B0603020202020204" pitchFamily="34" charset="0"/>
              </a:rPr>
              <a:t> </a:t>
            </a:r>
            <a:r>
              <a:rPr lang="en-US" b="0" i="0" dirty="0">
                <a:solidFill>
                  <a:schemeClr val="tx1"/>
                </a:solidFill>
                <a:effectLst/>
                <a:latin typeface="Trebuchet MS" panose="020B0603020202020204" pitchFamily="34" charset="0"/>
              </a:rPr>
              <a:t>is a resource for all things work-related, from time of diagnosis well into survivorship.</a:t>
            </a:r>
          </a:p>
          <a:p>
            <a:pPr algn="l">
              <a:buFont typeface="Arial" panose="020B0604020202020204" pitchFamily="34" charset="0"/>
              <a:buChar char="•"/>
            </a:pPr>
            <a:r>
              <a:rPr lang="en-US" b="0" i="0" dirty="0">
                <a:solidFill>
                  <a:schemeClr val="tx1"/>
                </a:solidFill>
                <a:effectLst/>
                <a:latin typeface="Trebuchet MS" panose="020B0603020202020204" pitchFamily="34" charset="0"/>
              </a:rPr>
              <a:t>The</a:t>
            </a:r>
            <a:r>
              <a:rPr lang="en-US" b="0" i="0" dirty="0">
                <a:solidFill>
                  <a:srgbClr val="333333"/>
                </a:solidFill>
                <a:effectLst/>
                <a:latin typeface="Trebuchet MS" panose="020B0603020202020204" pitchFamily="34" charset="0"/>
              </a:rPr>
              <a:t> </a:t>
            </a:r>
            <a:r>
              <a:rPr lang="en-US" b="0" i="0" u="none" strike="noStrike" dirty="0">
                <a:solidFill>
                  <a:srgbClr val="337AB7"/>
                </a:solidFill>
                <a:effectLst/>
                <a:latin typeface="Trebuchet MS" panose="020B0603020202020204" pitchFamily="34" charset="0"/>
                <a:hlinkClick r:id="rId4"/>
              </a:rPr>
              <a:t>National Coalition for Cancer Survivorship</a:t>
            </a:r>
            <a:r>
              <a:rPr lang="en-US" b="0" i="0" dirty="0">
                <a:solidFill>
                  <a:srgbClr val="333333"/>
                </a:solidFill>
                <a:effectLst/>
                <a:latin typeface="Trebuchet MS" panose="020B0603020202020204" pitchFamily="34" charset="0"/>
              </a:rPr>
              <a:t> </a:t>
            </a:r>
            <a:r>
              <a:rPr lang="en-US" b="0" i="0" dirty="0">
                <a:solidFill>
                  <a:schemeClr val="tx1"/>
                </a:solidFill>
                <a:effectLst/>
                <a:latin typeface="Trebuchet MS" panose="020B0603020202020204" pitchFamily="34" charset="0"/>
              </a:rPr>
              <a:t>and the </a:t>
            </a:r>
            <a:r>
              <a:rPr lang="en-US" b="0" i="0" u="none" strike="noStrike" dirty="0">
                <a:solidFill>
                  <a:srgbClr val="337AB7"/>
                </a:solidFill>
                <a:effectLst/>
                <a:latin typeface="Trebuchet MS" panose="020B0603020202020204" pitchFamily="34" charset="0"/>
                <a:hlinkClick r:id="rId5"/>
              </a:rPr>
              <a:t>American Cancer Society</a:t>
            </a:r>
            <a:r>
              <a:rPr lang="en-US" b="0" i="0" dirty="0">
                <a:solidFill>
                  <a:srgbClr val="333333"/>
                </a:solidFill>
                <a:effectLst/>
                <a:latin typeface="Trebuchet MS" panose="020B0603020202020204" pitchFamily="34" charset="0"/>
              </a:rPr>
              <a:t> </a:t>
            </a:r>
            <a:r>
              <a:rPr lang="en-US" b="0" i="0" dirty="0">
                <a:solidFill>
                  <a:schemeClr val="tx1"/>
                </a:solidFill>
                <a:effectLst/>
                <a:latin typeface="Trebuchet MS" panose="020B0603020202020204" pitchFamily="34" charset="0"/>
              </a:rPr>
              <a:t>websites have financial and insurance information for survivors.</a:t>
            </a:r>
          </a:p>
          <a:p>
            <a:pPr algn="l">
              <a:buFont typeface="Arial" panose="020B0604020202020204" pitchFamily="34" charset="0"/>
              <a:buChar char="•"/>
            </a:pPr>
            <a:r>
              <a:rPr lang="en-US" b="0" i="0" dirty="0">
                <a:solidFill>
                  <a:schemeClr val="tx1"/>
                </a:solidFill>
                <a:effectLst/>
                <a:latin typeface="Trebuchet MS" panose="020B0603020202020204" pitchFamily="34" charset="0"/>
              </a:rPr>
              <a:t>The</a:t>
            </a:r>
            <a:r>
              <a:rPr lang="en-US" b="0" i="0" dirty="0">
                <a:solidFill>
                  <a:srgbClr val="333333"/>
                </a:solidFill>
                <a:effectLst/>
                <a:latin typeface="Trebuchet MS" panose="020B0603020202020204" pitchFamily="34" charset="0"/>
              </a:rPr>
              <a:t> </a:t>
            </a:r>
            <a:r>
              <a:rPr lang="en-US" b="0" i="0" u="none" strike="noStrike" dirty="0">
                <a:solidFill>
                  <a:srgbClr val="337AB7"/>
                </a:solidFill>
                <a:effectLst/>
                <a:latin typeface="Trebuchet MS" panose="020B0603020202020204" pitchFamily="34" charset="0"/>
                <a:hlinkClick r:id="rId6"/>
              </a:rPr>
              <a:t>Cancer Legal Resource Center</a:t>
            </a:r>
            <a:r>
              <a:rPr lang="en-US" b="0" i="0" dirty="0">
                <a:solidFill>
                  <a:srgbClr val="333333"/>
                </a:solidFill>
                <a:effectLst/>
                <a:latin typeface="Trebuchet MS" panose="020B0603020202020204" pitchFamily="34" charset="0"/>
              </a:rPr>
              <a:t> </a:t>
            </a:r>
            <a:r>
              <a:rPr lang="en-US" b="0" i="0" dirty="0">
                <a:solidFill>
                  <a:schemeClr val="tx1"/>
                </a:solidFill>
                <a:effectLst/>
                <a:latin typeface="Trebuchet MS" panose="020B0603020202020204" pitchFamily="34" charset="0"/>
              </a:rPr>
              <a:t>and</a:t>
            </a:r>
            <a:r>
              <a:rPr lang="en-US" b="0" i="0" dirty="0">
                <a:solidFill>
                  <a:srgbClr val="333333"/>
                </a:solidFill>
                <a:effectLst/>
                <a:latin typeface="Trebuchet MS" panose="020B0603020202020204" pitchFamily="34" charset="0"/>
              </a:rPr>
              <a:t> </a:t>
            </a:r>
            <a:r>
              <a:rPr lang="en-US" b="0" i="0" u="none" strike="noStrike" dirty="0">
                <a:solidFill>
                  <a:srgbClr val="337AB7"/>
                </a:solidFill>
                <a:effectLst/>
                <a:latin typeface="Trebuchet MS" panose="020B0603020202020204" pitchFamily="34" charset="0"/>
                <a:hlinkClick r:id="rId7"/>
              </a:rPr>
              <a:t>Triage Cancer</a:t>
            </a:r>
            <a:r>
              <a:rPr lang="en-US" b="0" i="0" dirty="0">
                <a:solidFill>
                  <a:srgbClr val="333333"/>
                </a:solidFill>
                <a:effectLst/>
                <a:latin typeface="Trebuchet MS" panose="020B0603020202020204" pitchFamily="34" charset="0"/>
              </a:rPr>
              <a:t> </a:t>
            </a:r>
            <a:r>
              <a:rPr lang="en-US" b="0" i="0" dirty="0">
                <a:solidFill>
                  <a:schemeClr val="tx1"/>
                </a:solidFill>
                <a:effectLst/>
                <a:latin typeface="Trebuchet MS" panose="020B0603020202020204" pitchFamily="34" charset="0"/>
              </a:rPr>
              <a:t>provide information on cancer-related legal issues, including insurance coverage, employment and time off, and healthcare and government benefits.</a:t>
            </a:r>
          </a:p>
          <a:p>
            <a:pPr algn="l">
              <a:buFont typeface="Arial" panose="020B0604020202020204" pitchFamily="34" charset="0"/>
              <a:buChar char="•"/>
            </a:pPr>
            <a:r>
              <a:rPr lang="en-US" dirty="0">
                <a:solidFill>
                  <a:schemeClr val="tx1"/>
                </a:solidFill>
                <a:latin typeface="Trebuchet MS" panose="020B0603020202020204" pitchFamily="34" charset="0"/>
                <a:hlinkClick r:id="rId8"/>
              </a:rPr>
              <a:t>https://oncolife.oncolink.org/</a:t>
            </a:r>
            <a:endParaRPr lang="en-US" dirty="0">
              <a:solidFill>
                <a:schemeClr val="tx1"/>
              </a:solidFill>
              <a:latin typeface="Trebuchet MS" panose="020B0603020202020204" pitchFamily="34" charset="0"/>
            </a:endParaRPr>
          </a:p>
          <a:p>
            <a:pPr algn="l">
              <a:buFont typeface="Arial" panose="020B0604020202020204" pitchFamily="34" charset="0"/>
              <a:buChar char="•"/>
            </a:pPr>
            <a:endParaRPr lang="en-US" dirty="0"/>
          </a:p>
        </p:txBody>
      </p:sp>
    </p:spTree>
    <p:extLst>
      <p:ext uri="{BB962C8B-B14F-4D97-AF65-F5344CB8AC3E}">
        <p14:creationId xmlns:p14="http://schemas.microsoft.com/office/powerpoint/2010/main" val="4252266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9F21-5F7E-BF33-C8E0-0F33E6CD8350}"/>
              </a:ext>
            </a:extLst>
          </p:cNvPr>
          <p:cNvSpPr>
            <a:spLocks noGrp="1"/>
          </p:cNvSpPr>
          <p:nvPr>
            <p:ph type="title"/>
          </p:nvPr>
        </p:nvSpPr>
        <p:spPr/>
        <p:txBody>
          <a:bodyPr/>
          <a:lstStyle/>
          <a:p>
            <a:r>
              <a:rPr lang="en-US" dirty="0"/>
              <a:t>Coping with Emotional Concerns after Cancer</a:t>
            </a:r>
          </a:p>
        </p:txBody>
      </p:sp>
      <p:sp>
        <p:nvSpPr>
          <p:cNvPr id="3" name="Content Placeholder 2">
            <a:extLst>
              <a:ext uri="{FF2B5EF4-FFF2-40B4-BE49-F238E27FC236}">
                <a16:creationId xmlns:a16="http://schemas.microsoft.com/office/drawing/2014/main" id="{FA468502-9C4D-5BD9-EA96-46DA4045CD3A}"/>
              </a:ext>
            </a:extLst>
          </p:cNvPr>
          <p:cNvSpPr>
            <a:spLocks noGrp="1"/>
          </p:cNvSpPr>
          <p:nvPr>
            <p:ph idx="1"/>
          </p:nvPr>
        </p:nvSpPr>
        <p:spPr>
          <a:xfrm>
            <a:off x="677334" y="1930401"/>
            <a:ext cx="8596668" cy="4110962"/>
          </a:xfrm>
        </p:spPr>
        <p:txBody>
          <a:bodyPr>
            <a:normAutofit lnSpcReduction="10000"/>
          </a:bodyPr>
          <a:lstStyle/>
          <a:p>
            <a:pPr algn="l">
              <a:buFont typeface="Arial" panose="020B0604020202020204" pitchFamily="34" charset="0"/>
              <a:buChar char="•"/>
            </a:pPr>
            <a:r>
              <a:rPr lang="en-US" i="0" dirty="0">
                <a:solidFill>
                  <a:srgbClr val="1A1A1A"/>
                </a:solidFill>
                <a:effectLst/>
                <a:latin typeface="Source Sans Pro" panose="020B0503030403020204" pitchFamily="34" charset="0"/>
              </a:rPr>
              <a:t>It is normal to feel </a:t>
            </a:r>
            <a:r>
              <a:rPr lang="en-US" i="0" u="sng" dirty="0">
                <a:solidFill>
                  <a:schemeClr val="tx1"/>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rPr>
              <a:t>depressed, anxious, or worried</a:t>
            </a:r>
            <a:r>
              <a:rPr lang="en-US" i="0" dirty="0">
                <a:solidFill>
                  <a:schemeClr val="tx1"/>
                </a:solidFill>
                <a:effectLst/>
                <a:latin typeface="Source Sans Pro" panose="020B0503030403020204" pitchFamily="34" charset="0"/>
              </a:rPr>
              <a:t> </a:t>
            </a:r>
            <a:r>
              <a:rPr lang="en-US" i="0" dirty="0">
                <a:solidFill>
                  <a:srgbClr val="1A1A1A"/>
                </a:solidFill>
                <a:effectLst/>
                <a:latin typeface="Source Sans Pro" panose="020B0503030403020204" pitchFamily="34" charset="0"/>
              </a:rPr>
              <a:t>when colorectal cancer is a part of your life. Some people are affected more than others. But everyone can benefit from help and support from other people, whether friends and family, religious groups, support groups, professional counselors, or others.</a:t>
            </a:r>
          </a:p>
          <a:p>
            <a:pPr>
              <a:buFont typeface="Arial" panose="020B0604020202020204" pitchFamily="34" charset="0"/>
              <a:buChar char="•"/>
            </a:pPr>
            <a:r>
              <a:rPr lang="en-US" b="1" dirty="0">
                <a:solidFill>
                  <a:srgbClr val="1A1A1A"/>
                </a:solidFill>
                <a:latin typeface="Source Sans Pro" panose="020B0503030403020204" pitchFamily="34" charset="0"/>
              </a:rPr>
              <a:t>Colorectal Cancer Alliance </a:t>
            </a:r>
            <a:r>
              <a:rPr lang="en-US" dirty="0">
                <a:hlinkClick r:id="rId3"/>
              </a:rPr>
              <a:t>https://www.ccalliance.org/colorectal-cancer-information/resources-for-patients</a:t>
            </a:r>
            <a:r>
              <a:rPr lang="en-US" dirty="0"/>
              <a:t> </a:t>
            </a:r>
          </a:p>
          <a:p>
            <a:pPr>
              <a:buFont typeface="Arial" panose="020B0604020202020204" pitchFamily="34" charset="0"/>
              <a:buChar char="•"/>
            </a:pPr>
            <a:r>
              <a:rPr lang="en-US" b="1" i="0" dirty="0">
                <a:solidFill>
                  <a:srgbClr val="1A1A1A"/>
                </a:solidFill>
                <a:effectLst/>
                <a:latin typeface="Source Sans Pro" panose="020B0503030403020204" pitchFamily="34" charset="0"/>
              </a:rPr>
              <a:t>American Cancer Society  </a:t>
            </a:r>
            <a:r>
              <a:rPr lang="en-US" dirty="0">
                <a:hlinkClick r:id="rId4"/>
              </a:rPr>
              <a:t>https://www.cancer.org/</a:t>
            </a:r>
            <a:endParaRPr lang="en-US" dirty="0"/>
          </a:p>
          <a:p>
            <a:pPr>
              <a:buFont typeface="Arial" panose="020B0604020202020204" pitchFamily="34" charset="0"/>
              <a:buChar char="•"/>
            </a:pPr>
            <a:r>
              <a:rPr lang="en-US" b="1" dirty="0"/>
              <a:t>Above and Beyond Cancer </a:t>
            </a:r>
            <a:r>
              <a:rPr lang="en-US" dirty="0">
                <a:hlinkClick r:id="rId5"/>
              </a:rPr>
              <a:t>https://aboveandbeyondcancer.org/</a:t>
            </a:r>
            <a:r>
              <a:rPr lang="en-US" dirty="0"/>
              <a:t> </a:t>
            </a:r>
          </a:p>
          <a:p>
            <a:pPr>
              <a:buFont typeface="Arial" panose="020B0604020202020204" pitchFamily="34" charset="0"/>
              <a:buChar char="•"/>
            </a:pPr>
            <a:r>
              <a:rPr lang="en-US" b="1" dirty="0"/>
              <a:t>John Stoddard Cancer Center</a:t>
            </a:r>
          </a:p>
          <a:p>
            <a:pPr marL="0" indent="0">
              <a:buNone/>
            </a:pPr>
            <a:r>
              <a:rPr lang="en-US" dirty="0"/>
              <a:t>      Colorectal Cancer Support group Call 515-241-4344</a:t>
            </a:r>
          </a:p>
          <a:p>
            <a:pPr marL="0" indent="0">
              <a:buNone/>
            </a:pPr>
            <a:r>
              <a:rPr lang="en-US" dirty="0"/>
              <a:t>      Caregiver Support Group Call 515-241-4234</a:t>
            </a:r>
          </a:p>
          <a:p>
            <a:pPr>
              <a:buFont typeface="Arial" panose="020B0604020202020204" pitchFamily="34" charset="0"/>
              <a:buChar char="•"/>
            </a:pPr>
            <a:r>
              <a:rPr lang="en-US" b="1" dirty="0"/>
              <a:t>Ostomy Support Group  </a:t>
            </a:r>
            <a:r>
              <a:rPr lang="en-US" dirty="0"/>
              <a:t>email </a:t>
            </a:r>
            <a:r>
              <a:rPr lang="en-US" dirty="0" err="1">
                <a:hlinkClick r:id="rId6"/>
              </a:rPr>
              <a:t>HeartofIowaOstomyGroup</a:t>
            </a:r>
            <a:r>
              <a:rPr lang="en-US" dirty="0">
                <a:hlinkClick r:id="rId6"/>
              </a:rPr>
              <a:t>@gmail.com</a:t>
            </a:r>
            <a:r>
              <a:rPr lang="en-US" dirty="0"/>
              <a:t> </a:t>
            </a:r>
          </a:p>
          <a:p>
            <a:pPr>
              <a:buFont typeface="Arial" panose="020B0604020202020204" pitchFamily="34" charset="0"/>
              <a:buChar char="•"/>
            </a:pPr>
            <a:endParaRPr lang="en-US" dirty="0"/>
          </a:p>
          <a:p>
            <a:pPr algn="l">
              <a:buFont typeface="Arial" panose="020B0604020202020204" pitchFamily="34" charset="0"/>
              <a:buChar char="•"/>
            </a:pPr>
            <a:endParaRPr lang="en-US" i="0" dirty="0">
              <a:solidFill>
                <a:srgbClr val="1A1A1A"/>
              </a:solidFill>
              <a:effectLst/>
              <a:latin typeface="Source Sans Pro" panose="020B0503030403020204" pitchFamily="34" charset="0"/>
            </a:endParaRPr>
          </a:p>
          <a:p>
            <a:pPr algn="l">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15BA8083-9823-9F01-BF14-DA19F426E7B7}"/>
              </a:ext>
            </a:extLst>
          </p:cNvPr>
          <p:cNvSpPr txBox="1"/>
          <p:nvPr/>
        </p:nvSpPr>
        <p:spPr>
          <a:xfrm>
            <a:off x="5191369" y="2504831"/>
            <a:ext cx="1828800" cy="369332"/>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2955002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8F34-A416-46B2-B520-FB1889EFBA57}"/>
              </a:ext>
            </a:extLst>
          </p:cNvPr>
          <p:cNvSpPr>
            <a:spLocks noGrp="1"/>
          </p:cNvSpPr>
          <p:nvPr>
            <p:ph type="title"/>
          </p:nvPr>
        </p:nvSpPr>
        <p:spPr/>
        <p:txBody>
          <a:bodyPr/>
          <a:lstStyle/>
          <a:p>
            <a:r>
              <a:rPr lang="en-US" dirty="0"/>
              <a:t>Can I lower my Risk of Colorectal Cancer Progressing or Coming Back?</a:t>
            </a:r>
          </a:p>
        </p:txBody>
      </p:sp>
      <p:sp>
        <p:nvSpPr>
          <p:cNvPr id="3" name="Content Placeholder 2">
            <a:extLst>
              <a:ext uri="{FF2B5EF4-FFF2-40B4-BE49-F238E27FC236}">
                <a16:creationId xmlns:a16="http://schemas.microsoft.com/office/drawing/2014/main" id="{AB87561A-F829-7DFA-E3CD-26D344FB48F4}"/>
              </a:ext>
            </a:extLst>
          </p:cNvPr>
          <p:cNvSpPr>
            <a:spLocks noGrp="1"/>
          </p:cNvSpPr>
          <p:nvPr>
            <p:ph idx="1"/>
          </p:nvPr>
        </p:nvSpPr>
        <p:spPr>
          <a:xfrm>
            <a:off x="677334" y="1802168"/>
            <a:ext cx="8596668" cy="4882718"/>
          </a:xfrm>
        </p:spPr>
        <p:txBody>
          <a:bodyPr>
            <a:normAutofit fontScale="25000" lnSpcReduction="20000"/>
          </a:bodyPr>
          <a:lstStyle/>
          <a:p>
            <a:r>
              <a:rPr lang="en-US" sz="4400" b="1" i="0" dirty="0">
                <a:solidFill>
                  <a:srgbClr val="1A1A1A"/>
                </a:solidFill>
                <a:effectLst/>
                <a:latin typeface="Poppins" panose="020B0502040204020203" pitchFamily="2" charset="0"/>
              </a:rPr>
              <a:t>Getting to and staying at a healthy weight:</a:t>
            </a:r>
          </a:p>
          <a:p>
            <a:r>
              <a:rPr lang="en-US" sz="4400" b="1" i="0" dirty="0">
                <a:solidFill>
                  <a:srgbClr val="1A1A1A"/>
                </a:solidFill>
                <a:effectLst/>
                <a:latin typeface="Poppins" panose="00000500000000000000" pitchFamily="2" charset="0"/>
              </a:rPr>
              <a:t>Being active: </a:t>
            </a:r>
            <a:r>
              <a:rPr lang="en-US" sz="4400" b="0" i="0" dirty="0">
                <a:solidFill>
                  <a:srgbClr val="1A1A1A"/>
                </a:solidFill>
                <a:effectLst/>
                <a:latin typeface="Source Sans Pro" panose="020B0503030403020204" pitchFamily="34" charset="0"/>
              </a:rPr>
              <a:t>A good deal of research suggests that people who get regular physical activity after treatment have a lower risk of colorectal cancer recurrence and a lower risk of dying from colorectal cancer. Physical activity has also been linked to improvements in quality of life, physical functioning, and fewer </a:t>
            </a:r>
            <a:r>
              <a:rPr lang="en-US" sz="4400" b="0" i="0" u="sng" dirty="0">
                <a:solidFill>
                  <a:srgbClr val="2746F8"/>
                </a:solidFill>
                <a:effectLst/>
                <a:latin typeface="Source Sans Pro" panose="020B0503030403020204" pitchFamily="34" charset="0"/>
                <a:hlinkClick r:id="rId2"/>
              </a:rPr>
              <a:t>fatigue</a:t>
            </a:r>
            <a:r>
              <a:rPr lang="en-US" sz="4400" b="0" i="0" dirty="0">
                <a:solidFill>
                  <a:srgbClr val="1A1A1A"/>
                </a:solidFill>
                <a:effectLst/>
                <a:latin typeface="Source Sans Pro" panose="020B0503030403020204" pitchFamily="34" charset="0"/>
              </a:rPr>
              <a:t> symptoms. </a:t>
            </a:r>
            <a:endParaRPr lang="en-US" sz="4400" b="1" i="0" dirty="0">
              <a:solidFill>
                <a:srgbClr val="1A1A1A"/>
              </a:solidFill>
              <a:effectLst/>
              <a:latin typeface="Poppins" panose="00000500000000000000" pitchFamily="2" charset="0"/>
            </a:endParaRPr>
          </a:p>
          <a:p>
            <a:r>
              <a:rPr lang="en-US" sz="4400" b="1" i="0" dirty="0">
                <a:solidFill>
                  <a:srgbClr val="1A1A1A"/>
                </a:solidFill>
                <a:effectLst/>
                <a:latin typeface="Poppins" panose="00000500000000000000" pitchFamily="2" charset="0"/>
              </a:rPr>
              <a:t>Eating healthy: </a:t>
            </a:r>
            <a:r>
              <a:rPr lang="en-US" sz="4400" b="0" i="0" dirty="0">
                <a:solidFill>
                  <a:srgbClr val="1A1A1A"/>
                </a:solidFill>
                <a:effectLst/>
                <a:latin typeface="Source Sans Pro" panose="020B0503030403020204" pitchFamily="34" charset="0"/>
              </a:rPr>
              <a:t>Some studies have suggested that colorectal cancer survivors who eat diets high in vegetables, fruits, whole grains, chicken, and fish might live longer than those who eat diets with more refined sugars, fats, and red or processed meats.</a:t>
            </a:r>
          </a:p>
          <a:p>
            <a:r>
              <a:rPr lang="en-US" sz="4400" b="1" i="0" dirty="0">
                <a:solidFill>
                  <a:srgbClr val="1A1A1A"/>
                </a:solidFill>
                <a:effectLst/>
                <a:latin typeface="Poppins" panose="00000500000000000000" pitchFamily="2" charset="0"/>
              </a:rPr>
              <a:t>Dietary supplements:    </a:t>
            </a:r>
            <a:r>
              <a:rPr lang="en-US" sz="4400" b="0" i="0" dirty="0">
                <a:solidFill>
                  <a:srgbClr val="1A1A1A"/>
                </a:solidFill>
                <a:effectLst/>
                <a:latin typeface="Source Sans Pro" panose="020B0503030403020204" pitchFamily="34" charset="0"/>
              </a:rPr>
              <a:t>So far, no dietary supplements have been shown to clearly help lower the risk of colorectal cancer progressing or coming back. This doesn’t mean that none will help, but it’s important to know that none have been proven to do so.</a:t>
            </a:r>
          </a:p>
          <a:p>
            <a:r>
              <a:rPr lang="en-US" sz="4400" b="1" i="0" dirty="0">
                <a:solidFill>
                  <a:srgbClr val="1A1A1A"/>
                </a:solidFill>
                <a:effectLst/>
                <a:latin typeface="Source Sans Pro" panose="020B0503030403020204" pitchFamily="34" charset="0"/>
              </a:rPr>
              <a:t>Vitamin D:</a:t>
            </a:r>
            <a:r>
              <a:rPr lang="en-US" sz="4400" b="0" i="0" dirty="0">
                <a:solidFill>
                  <a:srgbClr val="1A1A1A"/>
                </a:solidFill>
                <a:effectLst/>
                <a:latin typeface="Source Sans Pro" panose="020B0503030403020204" pitchFamily="34" charset="0"/>
              </a:rPr>
              <a:t>Some research has suggested that colorectal cancer survivors with higher levels of vitamin D in their blood might have better outcomes than those with lower levels. Other research has suggested that people with colorectal cancer who have low vitamin D levels may have a worse survival than those with normal levels, but more studies are needed. But it’s not yet clear if taking vitamin D supplements can affect outcomes.</a:t>
            </a:r>
          </a:p>
          <a:p>
            <a:r>
              <a:rPr lang="en-US" sz="4400" b="1" i="0" dirty="0">
                <a:solidFill>
                  <a:srgbClr val="1A1A1A"/>
                </a:solidFill>
                <a:effectLst/>
                <a:latin typeface="Source Sans Pro" panose="020B0503030403020204" pitchFamily="34" charset="0"/>
              </a:rPr>
              <a:t>Calcium:</a:t>
            </a:r>
            <a:r>
              <a:rPr lang="en-US" sz="4400" b="0" i="0" dirty="0">
                <a:solidFill>
                  <a:srgbClr val="1A1A1A"/>
                </a:solidFill>
                <a:effectLst/>
                <a:latin typeface="Source Sans Pro" panose="020B0503030403020204" pitchFamily="34" charset="0"/>
              </a:rPr>
              <a:t> Some research has suggested that calcium supplements can lower the risk of colorectal polyps in people who have previously had polyps. Other research has suggested that people with early-stage colorectal cancer who take in a higher level of milk and calcium may have a lower the risk of dying. But it’s not clear if calcium supplements can lower the risk of colorectal cancer coming back.</a:t>
            </a:r>
          </a:p>
          <a:p>
            <a:pPr algn="l"/>
            <a:r>
              <a:rPr lang="en-US" sz="4400" b="1" i="0" dirty="0">
                <a:solidFill>
                  <a:srgbClr val="1A1A1A"/>
                </a:solidFill>
                <a:effectLst/>
                <a:latin typeface="Poppins" panose="00000500000000000000" pitchFamily="2" charset="0"/>
              </a:rPr>
              <a:t>Aspirin: </a:t>
            </a:r>
            <a:r>
              <a:rPr lang="en-US" sz="4400" b="0" i="0" dirty="0">
                <a:solidFill>
                  <a:srgbClr val="1A1A1A"/>
                </a:solidFill>
                <a:effectLst/>
                <a:latin typeface="Source Sans Pro" panose="020B0503030403020204" pitchFamily="34" charset="0"/>
              </a:rPr>
              <a:t>Many studies have found that people who regularly take aspirin have a lower risk of colorectal cancer and polyps. Some evidence suggests that starting aspirin after someone is diagnosed with colorectal cancer might lower the risk of the cancer coming back and also the risk of dying from it. It is not clear, though ,if this benefit is seen in all people with colorectal cancer.</a:t>
            </a:r>
          </a:p>
          <a:p>
            <a:pPr algn="l"/>
            <a:r>
              <a:rPr lang="en-US" sz="4400" b="1" i="0" dirty="0">
                <a:solidFill>
                  <a:srgbClr val="1A1A1A"/>
                </a:solidFill>
                <a:effectLst/>
                <a:latin typeface="Poppins" panose="00000500000000000000" pitchFamily="2" charset="0"/>
              </a:rPr>
              <a:t>Alcohol: </a:t>
            </a:r>
            <a:r>
              <a:rPr lang="en-US" sz="4400" b="0" i="0" dirty="0">
                <a:solidFill>
                  <a:srgbClr val="1A1A1A"/>
                </a:solidFill>
                <a:effectLst/>
                <a:latin typeface="Source Sans Pro" panose="020B0503030403020204" pitchFamily="34" charset="0"/>
              </a:rPr>
              <a:t>Drinking alcohol has been linked with an increased risk of getting colorectal cancer, especially in men. But whether alcohol affects the risk of colorectal cancer recurrence is not as clear. It is best not to drink alcohol. For people who do drink alcohol, they should have no more than 1 drink a day for women and no more than 2 drinks a day for men. This can help lower their risk of </a:t>
            </a:r>
            <a:r>
              <a:rPr lang="en-US" sz="4400" b="0" i="1" dirty="0">
                <a:solidFill>
                  <a:srgbClr val="1A1A1A"/>
                </a:solidFill>
                <a:effectLst/>
                <a:latin typeface="Source Sans Pro" panose="020B0503030403020204" pitchFamily="34" charset="0"/>
              </a:rPr>
              <a:t>getting</a:t>
            </a:r>
            <a:r>
              <a:rPr lang="en-US" sz="4400" b="0" i="0" dirty="0">
                <a:solidFill>
                  <a:srgbClr val="1A1A1A"/>
                </a:solidFill>
                <a:effectLst/>
                <a:latin typeface="Source Sans Pro" panose="020B0503030403020204" pitchFamily="34" charset="0"/>
              </a:rPr>
              <a:t> certain types of cancer (including colorectal cancer). </a:t>
            </a:r>
          </a:p>
          <a:p>
            <a:pPr algn="l"/>
            <a:r>
              <a:rPr lang="en-US" sz="4400" b="0" i="0" dirty="0">
                <a:solidFill>
                  <a:srgbClr val="1A1A1A"/>
                </a:solidFill>
                <a:effectLst/>
                <a:latin typeface="Source Sans Pro" panose="020B0503030403020204" pitchFamily="34" charset="0"/>
              </a:rPr>
              <a:t> </a:t>
            </a:r>
            <a:r>
              <a:rPr lang="en-US" sz="4400" b="1" i="0" dirty="0">
                <a:solidFill>
                  <a:srgbClr val="1A1A1A"/>
                </a:solidFill>
                <a:effectLst/>
                <a:latin typeface="Poppins" panose="00000500000000000000" pitchFamily="2" charset="0"/>
              </a:rPr>
              <a:t>Quitting smoking: </a:t>
            </a:r>
            <a:r>
              <a:rPr lang="en-US" sz="4400" b="0" i="0" dirty="0">
                <a:solidFill>
                  <a:srgbClr val="1A1A1A"/>
                </a:solidFill>
                <a:effectLst/>
                <a:latin typeface="Source Sans Pro" panose="020B0503030403020204" pitchFamily="34" charset="0"/>
              </a:rPr>
              <a:t>Research has shown that colorectal cancer survivors who smoke are more likely to die from their cancer (as well as from other causes). Aside from any effects on colorectal cancer risk, </a:t>
            </a:r>
            <a:r>
              <a:rPr lang="en-US" sz="4400" b="0" i="0" u="sng" dirty="0">
                <a:solidFill>
                  <a:srgbClr val="2746F8"/>
                </a:solidFill>
                <a:effectLst/>
                <a:latin typeface="Source Sans Pro" panose="020B0503030403020204" pitchFamily="34" charset="0"/>
                <a:hlinkClick r:id="rId3"/>
              </a:rPr>
              <a:t>quitting smoking can clearly have many other health benefits</a:t>
            </a:r>
            <a:r>
              <a:rPr lang="en-US" sz="4400" b="0" i="0" dirty="0">
                <a:solidFill>
                  <a:srgbClr val="1A1A1A"/>
                </a:solidFill>
                <a:effectLst/>
                <a:latin typeface="Source Sans Pro" panose="020B0503030403020204" pitchFamily="34" charset="0"/>
              </a:rPr>
              <a:t>.</a:t>
            </a:r>
          </a:p>
          <a:p>
            <a:pPr marL="0" indent="0">
              <a:buNone/>
            </a:pPr>
            <a:r>
              <a:rPr lang="en-US" sz="4400">
                <a:hlinkClick r:id="rId4"/>
              </a:rPr>
              <a:t>https://www.cancer.org/</a:t>
            </a:r>
            <a:endParaRPr lang="en-US" sz="4400"/>
          </a:p>
          <a:p>
            <a:pPr algn="l"/>
            <a:endParaRPr lang="en-US" sz="4400" b="0" i="0" dirty="0">
              <a:solidFill>
                <a:srgbClr val="1A1A1A"/>
              </a:solidFill>
              <a:effectLst/>
              <a:latin typeface="Source Sans Pro" panose="020B0503030403020204" pitchFamily="34" charset="0"/>
            </a:endParaRPr>
          </a:p>
          <a:p>
            <a:pPr algn="l"/>
            <a:endParaRPr lang="en-US" sz="4400" b="0" i="0" dirty="0">
              <a:solidFill>
                <a:srgbClr val="1A1A1A"/>
              </a:solidFill>
              <a:effectLst/>
              <a:latin typeface="Source Sans Pro" panose="020B0503030403020204" pitchFamily="34" charset="0"/>
            </a:endParaRPr>
          </a:p>
          <a:p>
            <a:endParaRPr lang="en-US" b="0" i="0" dirty="0">
              <a:solidFill>
                <a:srgbClr val="1A1A1A"/>
              </a:solidFill>
              <a:effectLst/>
              <a:latin typeface="Source Sans Pro" panose="020B0503030403020204" pitchFamily="34" charset="0"/>
            </a:endParaRPr>
          </a:p>
        </p:txBody>
      </p:sp>
    </p:spTree>
    <p:extLst>
      <p:ext uri="{BB962C8B-B14F-4D97-AF65-F5344CB8AC3E}">
        <p14:creationId xmlns:p14="http://schemas.microsoft.com/office/powerpoint/2010/main" val="3618046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AE44-2A56-A050-1F92-8760C8AF585E}"/>
              </a:ext>
            </a:extLst>
          </p:cNvPr>
          <p:cNvSpPr>
            <a:spLocks noGrp="1"/>
          </p:cNvSpPr>
          <p:nvPr>
            <p:ph type="title"/>
          </p:nvPr>
        </p:nvSpPr>
        <p:spPr/>
        <p:txBody>
          <a:bodyPr/>
          <a:lstStyle/>
          <a:p>
            <a:r>
              <a:rPr lang="en-US" dirty="0"/>
              <a:t>Ostomy Resources</a:t>
            </a:r>
          </a:p>
        </p:txBody>
      </p:sp>
      <p:sp>
        <p:nvSpPr>
          <p:cNvPr id="3" name="Content Placeholder 2">
            <a:extLst>
              <a:ext uri="{FF2B5EF4-FFF2-40B4-BE49-F238E27FC236}">
                <a16:creationId xmlns:a16="http://schemas.microsoft.com/office/drawing/2014/main" id="{F12DAD3F-06D4-3B12-BFFA-8602CB00BF89}"/>
              </a:ext>
            </a:extLst>
          </p:cNvPr>
          <p:cNvSpPr>
            <a:spLocks noGrp="1"/>
          </p:cNvSpPr>
          <p:nvPr>
            <p:ph idx="1"/>
          </p:nvPr>
        </p:nvSpPr>
        <p:spPr/>
        <p:txBody>
          <a:bodyPr>
            <a:normAutofit/>
          </a:bodyPr>
          <a:lstStyle/>
          <a:p>
            <a:r>
              <a:rPr lang="en-US" dirty="0"/>
              <a:t>UnityPoint Wound Healing Center 515-241-4325 </a:t>
            </a:r>
            <a:r>
              <a:rPr lang="en-US" sz="1800" dirty="0">
                <a:effectLst/>
                <a:latin typeface="Calibri" panose="020F0502020204030204" pitchFamily="34" charset="0"/>
                <a:ea typeface="Calibri" panose="020F0502020204030204" pitchFamily="34" charset="0"/>
                <a:cs typeface="Times New Roman" panose="02020603050405020304" pitchFamily="18" charset="0"/>
              </a:rPr>
              <a:t>Please call for an appointment if difficulty with leaking, skin irritation, or if you need a change in the type of ostomy appliance. </a:t>
            </a:r>
            <a:r>
              <a:rPr lang="en-US" dirty="0"/>
              <a:t> </a:t>
            </a:r>
          </a:p>
          <a:p>
            <a:r>
              <a:rPr lang="en-US" dirty="0"/>
              <a:t>Ostomy Support Group: Virtual and in person option. Email </a:t>
            </a:r>
            <a:r>
              <a:rPr lang="en-US" dirty="0">
                <a:hlinkClick r:id="rId2"/>
              </a:rPr>
              <a:t>HeartofIowaOstomyGroup@gmail.com</a:t>
            </a:r>
            <a:r>
              <a:rPr lang="en-US" dirty="0"/>
              <a:t> to be added to email distribution list</a:t>
            </a:r>
          </a:p>
          <a:p>
            <a:r>
              <a:rPr lang="en-US" dirty="0"/>
              <a:t>United Ostomy Association of America </a:t>
            </a:r>
            <a:r>
              <a:rPr lang="en-US" dirty="0">
                <a:hlinkClick r:id="rId3"/>
              </a:rPr>
              <a:t>www.ostomy.org</a:t>
            </a:r>
            <a:r>
              <a:rPr lang="en-US" dirty="0"/>
              <a:t> </a:t>
            </a:r>
          </a:p>
          <a:p>
            <a:r>
              <a:rPr lang="en-US" dirty="0">
                <a:hlinkClick r:id="rId4"/>
              </a:rPr>
              <a:t>https://www.ostomy.org/diet-nutrition/</a:t>
            </a:r>
            <a:r>
              <a:rPr lang="en-US" dirty="0"/>
              <a:t>  For evidenced based information regarding your ostomy including diet</a:t>
            </a:r>
          </a:p>
          <a:p>
            <a:r>
              <a:rPr lang="en-US" dirty="0"/>
              <a:t>Quick Guide for Troubleshooting </a:t>
            </a:r>
            <a:r>
              <a:rPr lang="en-US" dirty="0">
                <a:hlinkClick r:id="rId5"/>
              </a:rPr>
              <a:t>www.psag.wocn.org</a:t>
            </a:r>
            <a:r>
              <a:rPr lang="en-US" dirty="0"/>
              <a:t> </a:t>
            </a:r>
          </a:p>
          <a:p>
            <a:r>
              <a:rPr lang="en-US" dirty="0"/>
              <a:t>Ostomy Secrets </a:t>
            </a:r>
            <a:r>
              <a:rPr lang="en-US" dirty="0">
                <a:hlinkClick r:id="rId6"/>
              </a:rPr>
              <a:t>https://www.ostomysecrets.com/</a:t>
            </a:r>
            <a:r>
              <a:rPr lang="en-US" dirty="0"/>
              <a:t> </a:t>
            </a:r>
          </a:p>
          <a:p>
            <a:pPr marL="0" indent="0">
              <a:buNone/>
            </a:pPr>
            <a:r>
              <a:rPr lang="en-US" dirty="0"/>
              <a:t>      </a:t>
            </a:r>
          </a:p>
        </p:txBody>
      </p:sp>
    </p:spTree>
    <p:extLst>
      <p:ext uri="{BB962C8B-B14F-4D97-AF65-F5344CB8AC3E}">
        <p14:creationId xmlns:p14="http://schemas.microsoft.com/office/powerpoint/2010/main" val="2577872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32E5CE-7141-87F7-CB45-03059DC07F85}"/>
              </a:ext>
            </a:extLst>
          </p:cNvPr>
          <p:cNvGraphicFramePr>
            <a:graphicFrameLocks noGrp="1" noChangeAspect="1"/>
          </p:cNvGraphicFramePr>
          <p:nvPr>
            <p:ph idx="1"/>
            <p:extLst>
              <p:ext uri="{D42A27DB-BD31-4B8C-83A1-F6EECF244321}">
                <p14:modId xmlns:p14="http://schemas.microsoft.com/office/powerpoint/2010/main" val="1962246317"/>
              </p:ext>
            </p:extLst>
          </p:nvPr>
        </p:nvGraphicFramePr>
        <p:xfrm>
          <a:off x="1366787" y="-7530"/>
          <a:ext cx="7844590" cy="6865530"/>
        </p:xfrm>
        <a:graphic>
          <a:graphicData uri="http://schemas.openxmlformats.org/presentationml/2006/ole">
            <mc:AlternateContent xmlns:mc="http://schemas.openxmlformats.org/markup-compatibility/2006">
              <mc:Choice xmlns:v="urn:schemas-microsoft-com:vml" Requires="v">
                <p:oleObj name="Acrobat Document" r:id="rId2" imgW="3886052" imgH="5028936" progId="AcroExch.Document.DC">
                  <p:embed/>
                </p:oleObj>
              </mc:Choice>
              <mc:Fallback>
                <p:oleObj name="Acrobat Document" r:id="rId2" imgW="3886052" imgH="5028936" progId="AcroExch.Document.DC">
                  <p:embed/>
                  <p:pic>
                    <p:nvPicPr>
                      <p:cNvPr id="4" name="Content Placeholder 3">
                        <a:extLst>
                          <a:ext uri="{FF2B5EF4-FFF2-40B4-BE49-F238E27FC236}">
                            <a16:creationId xmlns:a16="http://schemas.microsoft.com/office/drawing/2014/main" id="{B132E5CE-7141-87F7-CB45-03059DC07F85}"/>
                          </a:ext>
                        </a:extLst>
                      </p:cNvPr>
                      <p:cNvPicPr/>
                      <p:nvPr/>
                    </p:nvPicPr>
                    <p:blipFill>
                      <a:blip r:embed="rId3"/>
                      <a:stretch>
                        <a:fillRect/>
                      </a:stretch>
                    </p:blipFill>
                    <p:spPr>
                      <a:xfrm>
                        <a:off x="1366787" y="-7530"/>
                        <a:ext cx="7844590" cy="6865530"/>
                      </a:xfrm>
                      <a:prstGeom prst="rect">
                        <a:avLst/>
                      </a:prstGeom>
                    </p:spPr>
                  </p:pic>
                </p:oleObj>
              </mc:Fallback>
            </mc:AlternateContent>
          </a:graphicData>
        </a:graphic>
      </p:graphicFrame>
    </p:spTree>
    <p:extLst>
      <p:ext uri="{BB962C8B-B14F-4D97-AF65-F5344CB8AC3E}">
        <p14:creationId xmlns:p14="http://schemas.microsoft.com/office/powerpoint/2010/main" val="1838679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9F21-5F7E-BF33-C8E0-0F33E6CD8350}"/>
              </a:ext>
            </a:extLst>
          </p:cNvPr>
          <p:cNvSpPr>
            <a:spLocks noGrp="1"/>
          </p:cNvSpPr>
          <p:nvPr>
            <p:ph type="title"/>
          </p:nvPr>
        </p:nvSpPr>
        <p:spPr>
          <a:xfrm>
            <a:off x="677334" y="609600"/>
            <a:ext cx="8596668" cy="790575"/>
          </a:xfrm>
        </p:spPr>
        <p:txBody>
          <a:bodyPr/>
          <a:lstStyle/>
          <a:p>
            <a:r>
              <a:rPr lang="en-US" dirty="0"/>
              <a:t>Sources used for this Presentation</a:t>
            </a:r>
          </a:p>
        </p:txBody>
      </p:sp>
      <p:sp>
        <p:nvSpPr>
          <p:cNvPr id="3" name="Content Placeholder 2">
            <a:extLst>
              <a:ext uri="{FF2B5EF4-FFF2-40B4-BE49-F238E27FC236}">
                <a16:creationId xmlns:a16="http://schemas.microsoft.com/office/drawing/2014/main" id="{FA468502-9C4D-5BD9-EA96-46DA4045CD3A}"/>
              </a:ext>
            </a:extLst>
          </p:cNvPr>
          <p:cNvSpPr>
            <a:spLocks noGrp="1"/>
          </p:cNvSpPr>
          <p:nvPr>
            <p:ph idx="1"/>
          </p:nvPr>
        </p:nvSpPr>
        <p:spPr>
          <a:xfrm>
            <a:off x="677334" y="1930401"/>
            <a:ext cx="8596668" cy="4110962"/>
          </a:xfrm>
        </p:spPr>
        <p:txBody>
          <a:bodyPr>
            <a:normAutofit/>
          </a:bodyPr>
          <a:lstStyle/>
          <a:p>
            <a:pPr algn="l">
              <a:buFont typeface="Arial" panose="020B0604020202020204" pitchFamily="34" charset="0"/>
              <a:buChar char="•"/>
            </a:pPr>
            <a:r>
              <a:rPr lang="en-US" dirty="0">
                <a:hlinkClick r:id="rId2"/>
              </a:rPr>
              <a:t>https://oncolife.oncolink.org/</a:t>
            </a:r>
            <a:endParaRPr lang="en-US" dirty="0"/>
          </a:p>
          <a:p>
            <a:pPr algn="l">
              <a:buFont typeface="Arial" panose="020B0604020202020204" pitchFamily="34" charset="0"/>
              <a:buChar char="•"/>
            </a:pPr>
            <a:endParaRPr lang="en-US" dirty="0"/>
          </a:p>
          <a:p>
            <a:pPr algn="l">
              <a:buFont typeface="Arial" panose="020B0604020202020204" pitchFamily="34" charset="0"/>
              <a:buChar char="•"/>
            </a:pPr>
            <a:r>
              <a:rPr lang="en-US" dirty="0">
                <a:hlinkClick r:id="rId3"/>
              </a:rPr>
              <a:t>https://www.cancer.org/</a:t>
            </a:r>
            <a:endParaRPr lang="en-US" dirty="0"/>
          </a:p>
          <a:p>
            <a:pPr algn="l">
              <a:buFont typeface="Arial" panose="020B0604020202020204" pitchFamily="34" charset="0"/>
              <a:buChar char="•"/>
            </a:pPr>
            <a:endParaRPr lang="en-US" dirty="0"/>
          </a:p>
          <a:p>
            <a:pPr algn="l">
              <a:buFont typeface="Arial" panose="020B0604020202020204" pitchFamily="34" charset="0"/>
              <a:buChar char="•"/>
            </a:pPr>
            <a:r>
              <a:rPr lang="en-US" dirty="0">
                <a:hlinkClick r:id="rId4"/>
              </a:rPr>
              <a:t>https://www.ccalliance.org/colorectal-cancer-information/resources-for-patients</a:t>
            </a:r>
            <a:r>
              <a:rPr lang="en-US" dirty="0"/>
              <a:t> </a:t>
            </a:r>
          </a:p>
          <a:p>
            <a:pPr algn="l">
              <a:buFont typeface="Arial" panose="020B0604020202020204" pitchFamily="34" charset="0"/>
              <a:buChar char="•"/>
            </a:pPr>
            <a:endParaRPr lang="en-US" dirty="0"/>
          </a:p>
        </p:txBody>
      </p:sp>
    </p:spTree>
    <p:extLst>
      <p:ext uri="{BB962C8B-B14F-4D97-AF65-F5344CB8AC3E}">
        <p14:creationId xmlns:p14="http://schemas.microsoft.com/office/powerpoint/2010/main" val="324994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3D4A65E-E175-25A4-B994-110FCAD773CA}"/>
              </a:ext>
            </a:extLst>
          </p:cNvPr>
          <p:cNvGraphicFramePr>
            <a:graphicFrameLocks noGrp="1" noChangeAspect="1"/>
          </p:cNvGraphicFramePr>
          <p:nvPr>
            <p:ph idx="1"/>
            <p:extLst>
              <p:ext uri="{D42A27DB-BD31-4B8C-83A1-F6EECF244321}">
                <p14:modId xmlns:p14="http://schemas.microsoft.com/office/powerpoint/2010/main" val="1736879999"/>
              </p:ext>
            </p:extLst>
          </p:nvPr>
        </p:nvGraphicFramePr>
        <p:xfrm>
          <a:off x="1183907" y="298383"/>
          <a:ext cx="8277727" cy="6323798"/>
        </p:xfrm>
        <a:graphic>
          <a:graphicData uri="http://schemas.openxmlformats.org/presentationml/2006/ole">
            <mc:AlternateContent xmlns:mc="http://schemas.openxmlformats.org/markup-compatibility/2006">
              <mc:Choice xmlns:v="urn:schemas-microsoft-com:vml" Requires="v">
                <p:oleObj name="Acrobat Document" r:id="rId2" imgW="5029101" imgH="3886068" progId="AcroExch.Document.DC">
                  <p:embed/>
                </p:oleObj>
              </mc:Choice>
              <mc:Fallback>
                <p:oleObj name="Acrobat Document" r:id="rId2" imgW="5029101" imgH="3886068" progId="AcroExch.Document.DC">
                  <p:embed/>
                  <p:pic>
                    <p:nvPicPr>
                      <p:cNvPr id="4" name="Content Placeholder 3">
                        <a:extLst>
                          <a:ext uri="{FF2B5EF4-FFF2-40B4-BE49-F238E27FC236}">
                            <a16:creationId xmlns:a16="http://schemas.microsoft.com/office/drawing/2014/main" id="{23D4A65E-E175-25A4-B994-110FCAD773CA}"/>
                          </a:ext>
                        </a:extLst>
                      </p:cNvPr>
                      <p:cNvPicPr/>
                      <p:nvPr/>
                    </p:nvPicPr>
                    <p:blipFill>
                      <a:blip r:embed="rId3"/>
                      <a:stretch>
                        <a:fillRect/>
                      </a:stretch>
                    </p:blipFill>
                    <p:spPr>
                      <a:xfrm>
                        <a:off x="1183907" y="298383"/>
                        <a:ext cx="8277727" cy="6323798"/>
                      </a:xfrm>
                      <a:prstGeom prst="rect">
                        <a:avLst/>
                      </a:prstGeom>
                    </p:spPr>
                  </p:pic>
                </p:oleObj>
              </mc:Fallback>
            </mc:AlternateContent>
          </a:graphicData>
        </a:graphic>
      </p:graphicFrame>
    </p:spTree>
    <p:extLst>
      <p:ext uri="{BB962C8B-B14F-4D97-AF65-F5344CB8AC3E}">
        <p14:creationId xmlns:p14="http://schemas.microsoft.com/office/powerpoint/2010/main" val="1874462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CBB5FCD-1CCD-5305-0F20-5768D5004E0F}"/>
              </a:ext>
            </a:extLst>
          </p:cNvPr>
          <p:cNvGraphicFramePr>
            <a:graphicFrameLocks noGrp="1" noChangeAspect="1"/>
          </p:cNvGraphicFramePr>
          <p:nvPr>
            <p:ph idx="1"/>
            <p:extLst>
              <p:ext uri="{D42A27DB-BD31-4B8C-83A1-F6EECF244321}">
                <p14:modId xmlns:p14="http://schemas.microsoft.com/office/powerpoint/2010/main" val="1596812625"/>
              </p:ext>
            </p:extLst>
          </p:nvPr>
        </p:nvGraphicFramePr>
        <p:xfrm>
          <a:off x="1039528" y="182880"/>
          <a:ext cx="8422106" cy="6179419"/>
        </p:xfrm>
        <a:graphic>
          <a:graphicData uri="http://schemas.openxmlformats.org/presentationml/2006/ole">
            <mc:AlternateContent xmlns:mc="http://schemas.openxmlformats.org/markup-compatibility/2006">
              <mc:Choice xmlns:v="urn:schemas-microsoft-com:vml" Requires="v">
                <p:oleObj name="Acrobat Document" r:id="rId2" imgW="5029101" imgH="3886068" progId="AcroExch.Document.DC">
                  <p:embed/>
                </p:oleObj>
              </mc:Choice>
              <mc:Fallback>
                <p:oleObj name="Acrobat Document" r:id="rId2" imgW="5029101" imgH="3886068" progId="AcroExch.Document.DC">
                  <p:embed/>
                  <p:pic>
                    <p:nvPicPr>
                      <p:cNvPr id="4" name="Content Placeholder 3">
                        <a:extLst>
                          <a:ext uri="{FF2B5EF4-FFF2-40B4-BE49-F238E27FC236}">
                            <a16:creationId xmlns:a16="http://schemas.microsoft.com/office/drawing/2014/main" id="{3CBB5FCD-1CCD-5305-0F20-5768D5004E0F}"/>
                          </a:ext>
                        </a:extLst>
                      </p:cNvPr>
                      <p:cNvPicPr/>
                      <p:nvPr/>
                    </p:nvPicPr>
                    <p:blipFill>
                      <a:blip r:embed="rId3"/>
                      <a:stretch>
                        <a:fillRect/>
                      </a:stretch>
                    </p:blipFill>
                    <p:spPr>
                      <a:xfrm>
                        <a:off x="1039528" y="182880"/>
                        <a:ext cx="8422106" cy="6179419"/>
                      </a:xfrm>
                      <a:prstGeom prst="rect">
                        <a:avLst/>
                      </a:prstGeom>
                    </p:spPr>
                  </p:pic>
                </p:oleObj>
              </mc:Fallback>
            </mc:AlternateContent>
          </a:graphicData>
        </a:graphic>
      </p:graphicFrame>
    </p:spTree>
    <p:extLst>
      <p:ext uri="{BB962C8B-B14F-4D97-AF65-F5344CB8AC3E}">
        <p14:creationId xmlns:p14="http://schemas.microsoft.com/office/powerpoint/2010/main" val="183867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52A8B-EA5C-B6DE-3D4A-34C15CC6F0D5}"/>
              </a:ext>
            </a:extLst>
          </p:cNvPr>
          <p:cNvSpPr>
            <a:spLocks noGrp="1"/>
          </p:cNvSpPr>
          <p:nvPr>
            <p:ph type="title"/>
          </p:nvPr>
        </p:nvSpPr>
        <p:spPr/>
        <p:txBody>
          <a:bodyPr/>
          <a:lstStyle/>
          <a:p>
            <a:r>
              <a:rPr lang="en-US" dirty="0"/>
              <a:t>Chemo Side Effects/Ostomies</a:t>
            </a:r>
          </a:p>
        </p:txBody>
      </p:sp>
      <p:sp>
        <p:nvSpPr>
          <p:cNvPr id="3" name="Content Placeholder 2">
            <a:extLst>
              <a:ext uri="{FF2B5EF4-FFF2-40B4-BE49-F238E27FC236}">
                <a16:creationId xmlns:a16="http://schemas.microsoft.com/office/drawing/2014/main" id="{CCB1E431-9CB5-08F4-310C-89667DBC00DE}"/>
              </a:ext>
            </a:extLst>
          </p:cNvPr>
          <p:cNvSpPr>
            <a:spLocks noGrp="1"/>
          </p:cNvSpPr>
          <p:nvPr>
            <p:ph idx="1"/>
          </p:nvPr>
        </p:nvSpPr>
        <p:spPr>
          <a:xfrm>
            <a:off x="677334" y="1581150"/>
            <a:ext cx="8596668" cy="4460212"/>
          </a:xfrm>
        </p:spPr>
        <p:txBody>
          <a:bodyPr/>
          <a:lstStyle/>
          <a:p>
            <a:r>
              <a:rPr lang="en-US" dirty="0">
                <a:solidFill>
                  <a:schemeClr val="tx1"/>
                </a:solidFill>
              </a:rPr>
              <a:t>Increased risk for infection</a:t>
            </a:r>
          </a:p>
          <a:p>
            <a:r>
              <a:rPr lang="en-US" dirty="0">
                <a:solidFill>
                  <a:schemeClr val="tx1"/>
                </a:solidFill>
              </a:rPr>
              <a:t>Nausea/Vomiting</a:t>
            </a:r>
          </a:p>
          <a:p>
            <a:r>
              <a:rPr lang="en-US" dirty="0">
                <a:solidFill>
                  <a:schemeClr val="tx1"/>
                </a:solidFill>
              </a:rPr>
              <a:t>Diarrhea (High risk for dehydration)</a:t>
            </a:r>
          </a:p>
          <a:p>
            <a:r>
              <a:rPr lang="en-US" dirty="0">
                <a:solidFill>
                  <a:schemeClr val="tx1"/>
                </a:solidFill>
              </a:rPr>
              <a:t>Constipation</a:t>
            </a:r>
          </a:p>
          <a:p>
            <a:r>
              <a:rPr lang="en-US" dirty="0">
                <a:solidFill>
                  <a:schemeClr val="tx1"/>
                </a:solidFill>
              </a:rPr>
              <a:t>Risk For bleeding</a:t>
            </a:r>
          </a:p>
          <a:p>
            <a:r>
              <a:rPr lang="en-US" dirty="0">
                <a:solidFill>
                  <a:schemeClr val="tx1"/>
                </a:solidFill>
              </a:rPr>
              <a:t>Neuropathy</a:t>
            </a:r>
          </a:p>
          <a:p>
            <a:r>
              <a:rPr lang="en-US" dirty="0">
                <a:solidFill>
                  <a:schemeClr val="tx1"/>
                </a:solidFill>
              </a:rPr>
              <a:t>Fatigue</a:t>
            </a:r>
          </a:p>
          <a:p>
            <a:r>
              <a:rPr lang="en-US" dirty="0">
                <a:solidFill>
                  <a:schemeClr val="tx1"/>
                </a:solidFill>
              </a:rPr>
              <a:t>Change in taste of food/decreased appetite</a:t>
            </a:r>
          </a:p>
          <a:p>
            <a:r>
              <a:rPr lang="en-US" dirty="0">
                <a:solidFill>
                  <a:schemeClr val="tx1"/>
                </a:solidFill>
              </a:rPr>
              <a:t>Mouth Sores</a:t>
            </a:r>
          </a:p>
        </p:txBody>
      </p:sp>
    </p:spTree>
    <p:extLst>
      <p:ext uri="{BB962C8B-B14F-4D97-AF65-F5344CB8AC3E}">
        <p14:creationId xmlns:p14="http://schemas.microsoft.com/office/powerpoint/2010/main" val="343176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C4CE-BE49-2149-BEBD-277A8425A28F}"/>
              </a:ext>
            </a:extLst>
          </p:cNvPr>
          <p:cNvSpPr>
            <a:spLocks noGrp="1"/>
          </p:cNvSpPr>
          <p:nvPr>
            <p:ph type="title"/>
          </p:nvPr>
        </p:nvSpPr>
        <p:spPr/>
        <p:txBody>
          <a:bodyPr/>
          <a:lstStyle/>
          <a:p>
            <a:r>
              <a:rPr lang="en-US" dirty="0"/>
              <a:t>Colorectal Cancer Surgeries</a:t>
            </a:r>
          </a:p>
        </p:txBody>
      </p:sp>
      <p:sp>
        <p:nvSpPr>
          <p:cNvPr id="3" name="Content Placeholder 2">
            <a:extLst>
              <a:ext uri="{FF2B5EF4-FFF2-40B4-BE49-F238E27FC236}">
                <a16:creationId xmlns:a16="http://schemas.microsoft.com/office/drawing/2014/main" id="{7D76F93F-0A8E-D826-C79D-3F96382F623A}"/>
              </a:ext>
            </a:extLst>
          </p:cNvPr>
          <p:cNvSpPr>
            <a:spLocks noGrp="1"/>
          </p:cNvSpPr>
          <p:nvPr>
            <p:ph idx="1"/>
          </p:nvPr>
        </p:nvSpPr>
        <p:spPr>
          <a:xfrm>
            <a:off x="677334" y="1524001"/>
            <a:ext cx="8596668" cy="4517362"/>
          </a:xfrm>
        </p:spPr>
        <p:txBody>
          <a:bodyPr/>
          <a:lstStyle/>
          <a:p>
            <a:r>
              <a:rPr lang="en-US" dirty="0">
                <a:solidFill>
                  <a:schemeClr val="tx1"/>
                </a:solidFill>
              </a:rPr>
              <a:t>Right Hemicolectomy</a:t>
            </a:r>
          </a:p>
          <a:p>
            <a:r>
              <a:rPr lang="en-US" dirty="0">
                <a:solidFill>
                  <a:schemeClr val="tx1"/>
                </a:solidFill>
              </a:rPr>
              <a:t>Left Hemicolectomy</a:t>
            </a:r>
          </a:p>
          <a:p>
            <a:r>
              <a:rPr lang="en-US" dirty="0">
                <a:solidFill>
                  <a:schemeClr val="tx1"/>
                </a:solidFill>
              </a:rPr>
              <a:t>Sigmoidectomy</a:t>
            </a:r>
          </a:p>
          <a:p>
            <a:r>
              <a:rPr lang="en-US" dirty="0">
                <a:solidFill>
                  <a:schemeClr val="tx1"/>
                </a:solidFill>
              </a:rPr>
              <a:t>Low Anterior Resection (temporary ileostomy)</a:t>
            </a:r>
          </a:p>
          <a:p>
            <a:r>
              <a:rPr lang="en-US" dirty="0">
                <a:solidFill>
                  <a:schemeClr val="tx1"/>
                </a:solidFill>
              </a:rPr>
              <a:t>Abdominal Perineal Resection (permanent colostomy)</a:t>
            </a:r>
          </a:p>
        </p:txBody>
      </p:sp>
    </p:spTree>
    <p:extLst>
      <p:ext uri="{BB962C8B-B14F-4D97-AF65-F5344CB8AC3E}">
        <p14:creationId xmlns:p14="http://schemas.microsoft.com/office/powerpoint/2010/main" val="3911722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3C8B-0AC7-C743-0AB8-EA5D954940DA}"/>
              </a:ext>
            </a:extLst>
          </p:cNvPr>
          <p:cNvSpPr>
            <a:spLocks noGrp="1"/>
          </p:cNvSpPr>
          <p:nvPr>
            <p:ph type="title"/>
          </p:nvPr>
        </p:nvSpPr>
        <p:spPr/>
        <p:txBody>
          <a:bodyPr>
            <a:normAutofit/>
          </a:bodyPr>
          <a:lstStyle/>
          <a:p>
            <a:r>
              <a:rPr lang="en-US" dirty="0"/>
              <a:t>Right                         Left</a:t>
            </a:r>
            <a:br>
              <a:rPr lang="en-US" dirty="0"/>
            </a:br>
            <a:r>
              <a:rPr lang="en-US" dirty="0"/>
              <a:t>Hemicolectomy          Hemicolectomy</a:t>
            </a:r>
          </a:p>
        </p:txBody>
      </p:sp>
      <p:pic>
        <p:nvPicPr>
          <p:cNvPr id="5122" name="Picture 2" descr="Outline of adult abdomen showing large and small intestines. Shaded area on right colon shows right hemicolectomy. Outline of adult abdomen showing colon and small intestine connected after right hemicolectomy.">
            <a:extLst>
              <a:ext uri="{FF2B5EF4-FFF2-40B4-BE49-F238E27FC236}">
                <a16:creationId xmlns:a16="http://schemas.microsoft.com/office/drawing/2014/main" id="{72B73D28-CA39-EA06-93BA-4AE27C7C6CF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7863" y="2183777"/>
            <a:ext cx="4183062" cy="30295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utline of adult abdomen showing large and small intestines. Shaded area on left colon shows left hemicolectomy. Outline of abdomen showing transverse colon attached to sigmoid colon after left hemicolectomy.">
            <a:extLst>
              <a:ext uri="{FF2B5EF4-FFF2-40B4-BE49-F238E27FC236}">
                <a16:creationId xmlns:a16="http://schemas.microsoft.com/office/drawing/2014/main" id="{B9D29D4D-5821-93A5-687A-E7F46840AA1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89525" y="2338086"/>
            <a:ext cx="4184650" cy="287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34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7E58-F67A-592A-E79D-F8B5A00EE94C}"/>
              </a:ext>
            </a:extLst>
          </p:cNvPr>
          <p:cNvSpPr>
            <a:spLocks noGrp="1"/>
          </p:cNvSpPr>
          <p:nvPr>
            <p:ph type="title"/>
          </p:nvPr>
        </p:nvSpPr>
        <p:spPr/>
        <p:txBody>
          <a:bodyPr/>
          <a:lstStyle/>
          <a:p>
            <a:r>
              <a:rPr lang="en-US" dirty="0"/>
              <a:t>Sigmoidectomy             Low Anterior</a:t>
            </a:r>
            <a:br>
              <a:rPr lang="en-US" dirty="0"/>
            </a:br>
            <a:r>
              <a:rPr lang="en-US" dirty="0"/>
              <a:t>                                     Resection</a:t>
            </a:r>
          </a:p>
        </p:txBody>
      </p:sp>
      <p:pic>
        <p:nvPicPr>
          <p:cNvPr id="6146" name="Picture 2" descr="Outline of adult abdomen showing large and small intestines. Shaded area on sigmoid colon shows sigmoidectomy. Outline of adult abdomen showing descending colon attached to rectum after sigmoidectomy.">
            <a:extLst>
              <a:ext uri="{FF2B5EF4-FFF2-40B4-BE49-F238E27FC236}">
                <a16:creationId xmlns:a16="http://schemas.microsoft.com/office/drawing/2014/main" id="{6A395091-E1D1-6C51-7EC1-ACD8435C784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7334" y="1730586"/>
            <a:ext cx="4183062" cy="328290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Outline of adult abdomen showing large and small intestines. Shaded area on sigmoid colon and rectum shows low anterior resection. Outline of adult abdomen showing descending colon attached to rectum after low anterior resection.">
            <a:extLst>
              <a:ext uri="{FF2B5EF4-FFF2-40B4-BE49-F238E27FC236}">
                <a16:creationId xmlns:a16="http://schemas.microsoft.com/office/drawing/2014/main" id="{FD8D06D4-A5E1-8F89-A32C-5F0920EB22D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39454" y="1730164"/>
            <a:ext cx="4184650" cy="328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6520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73c80e7-9d46-4cb6-8f7e-2c2e8302b3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A17607A12F074F9AD8BBBC5F541AA0" ma:contentTypeVersion="7" ma:contentTypeDescription="Create a new document." ma:contentTypeScope="" ma:versionID="76e96094376e024b8b52920f3e5c1f0f">
  <xsd:schema xmlns:xsd="http://www.w3.org/2001/XMLSchema" xmlns:xs="http://www.w3.org/2001/XMLSchema" xmlns:p="http://schemas.microsoft.com/office/2006/metadata/properties" xmlns:ns3="873c80e7-9d46-4cb6-8f7e-2c2e8302b3ae" xmlns:ns4="2cd915c3-4438-430d-bf3e-d3fc092a7bcb" targetNamespace="http://schemas.microsoft.com/office/2006/metadata/properties" ma:root="true" ma:fieldsID="935f27ca86051982fbf594bbd43e0a37" ns3:_="" ns4:_="">
    <xsd:import namespace="873c80e7-9d46-4cb6-8f7e-2c2e8302b3ae"/>
    <xsd:import namespace="2cd915c3-4438-430d-bf3e-d3fc092a7bcb"/>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c80e7-9d46-4cb6-8f7e-2c2e8302b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d915c3-4438-430d-bf3e-d3fc092a7b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4C332C-DFA2-4DC5-A76E-7A1814276163}">
  <ds:schemaRefs>
    <ds:schemaRef ds:uri="http://schemas.microsoft.com/sharepoint/v3/contenttype/forms"/>
  </ds:schemaRefs>
</ds:datastoreItem>
</file>

<file path=customXml/itemProps2.xml><?xml version="1.0" encoding="utf-8"?>
<ds:datastoreItem xmlns:ds="http://schemas.openxmlformats.org/officeDocument/2006/customXml" ds:itemID="{BD5FC5F7-4394-4CB7-8327-B6368F3B9E9D}">
  <ds:schemaRefs>
    <ds:schemaRef ds:uri="http://schemas.microsoft.com/office/2006/metadata/properties"/>
    <ds:schemaRef ds:uri="http://www.w3.org/2000/xmlns/"/>
    <ds:schemaRef ds:uri="873c80e7-9d46-4cb6-8f7e-2c2e8302b3ae"/>
    <ds:schemaRef ds:uri="http://www.w3.org/2001/XMLSchema-instance"/>
    <ds:schemaRef ds:uri="http://schemas.microsoft.com/office/infopath/2007/PartnerControls"/>
  </ds:schemaRefs>
</ds:datastoreItem>
</file>

<file path=customXml/itemProps3.xml><?xml version="1.0" encoding="utf-8"?>
<ds:datastoreItem xmlns:ds="http://schemas.openxmlformats.org/officeDocument/2006/customXml" ds:itemID="{4ECC0D9B-EF02-4DFD-B00C-A83D3FA8BDF6}">
  <ds:schemaRefs>
    <ds:schemaRef ds:uri="http://schemas.microsoft.com/office/2006/metadata/contentType"/>
    <ds:schemaRef ds:uri="http://schemas.microsoft.com/office/2006/metadata/properties/metaAttributes"/>
    <ds:schemaRef ds:uri="http://www.w3.org/2000/xmlns/"/>
    <ds:schemaRef ds:uri="http://www.w3.org/2001/XMLSchema"/>
    <ds:schemaRef ds:uri="873c80e7-9d46-4cb6-8f7e-2c2e8302b3ae"/>
    <ds:schemaRef ds:uri="2cd915c3-4438-430d-bf3e-d3fc092a7bc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1338</TotalTime>
  <Words>2933</Words>
  <Application>Microsoft Office PowerPoint</Application>
  <PresentationFormat>Widescreen</PresentationFormat>
  <Paragraphs>185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Facet</vt:lpstr>
      <vt:lpstr>Colorectal Cancer and Ostomies</vt:lpstr>
      <vt:lpstr>Colorectal Cancer Treatment </vt:lpstr>
      <vt:lpstr>PowerPoint Presentation</vt:lpstr>
      <vt:lpstr>PowerPoint Presentation</vt:lpstr>
      <vt:lpstr>PowerPoint Presentation</vt:lpstr>
      <vt:lpstr>Chemo Side Effects/Ostomies</vt:lpstr>
      <vt:lpstr>Colorectal Cancer Surgeries</vt:lpstr>
      <vt:lpstr>Right                         Left Hemicolectomy          Hemicolectomy</vt:lpstr>
      <vt:lpstr>Sigmoidectomy             Low Anterior                                      Resection</vt:lpstr>
      <vt:lpstr>      Abdominal Perineal Resection</vt:lpstr>
      <vt:lpstr>Concerns After Surgery</vt:lpstr>
      <vt:lpstr>Concerns After Surgery</vt:lpstr>
      <vt:lpstr>PowerPoint Presentation</vt:lpstr>
      <vt:lpstr>Living with an Ostomy</vt:lpstr>
      <vt:lpstr>Ostomy</vt:lpstr>
      <vt:lpstr>Common Issues with Ostomies while Undergoing Cancer Treatments</vt:lpstr>
      <vt:lpstr>Survivorship Issues</vt:lpstr>
      <vt:lpstr>Removal of a Section of Bowel</vt:lpstr>
      <vt:lpstr>Risks Related to Medications</vt:lpstr>
      <vt:lpstr>Side Effects of Radiation</vt:lpstr>
      <vt:lpstr>Sexual Health</vt:lpstr>
      <vt:lpstr>Pelvic Radiation and Sexual Health</vt:lpstr>
      <vt:lpstr>Pelvic Radiation and Sexual Health</vt:lpstr>
      <vt:lpstr>Key Takeaways for Radiation Side Effects</vt:lpstr>
      <vt:lpstr>Sexual Health Support</vt:lpstr>
      <vt:lpstr>Coping with Practical Concerns after Cancer</vt:lpstr>
      <vt:lpstr>Coping with Emotional Concerns after Cancer</vt:lpstr>
      <vt:lpstr>Can I lower my Risk of Colorectal Cancer Progressing or Coming Back?</vt:lpstr>
      <vt:lpstr>Ostomy Resources</vt:lpstr>
      <vt:lpstr>Sources used for this Presentation</vt:lpstr>
    </vt:vector>
  </TitlesOfParts>
  <Company>UnityPoint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Colorectal Cancer and Ostomies</dc:title>
  <dc:creator>Cataldo, Jennifer L.</dc:creator>
  <cp:lastModifiedBy>Mowry, Dan A.</cp:lastModifiedBy>
  <cp:revision>5</cp:revision>
  <dcterms:created xsi:type="dcterms:W3CDTF">2023-08-01T01:34:20Z</dcterms:created>
  <dcterms:modified xsi:type="dcterms:W3CDTF">2023-08-04T14:52:45Z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4e5d35f-4e6a-4642-aaeb-20ab6a7b6fba_Enabled">
    <vt:lpwstr>true</vt:lpwstr>
  </property>
  <property fmtid="{D5CDD505-2E9C-101B-9397-08002B2CF9AE}" pid="3" name="MSIP_Label_b4e5d35f-4e6a-4642-aaeb-20ab6a7b6fba_SetDate">
    <vt:lpwstr>2023-08-01T01:37:26Z</vt:lpwstr>
  </property>
  <property fmtid="{D5CDD505-2E9C-101B-9397-08002B2CF9AE}" pid="4" name="MSIP_Label_b4e5d35f-4e6a-4642-aaeb-20ab6a7b6fba_Method">
    <vt:lpwstr>Standard</vt:lpwstr>
  </property>
  <property fmtid="{D5CDD505-2E9C-101B-9397-08002B2CF9AE}" pid="5" name="MSIP_Label_b4e5d35f-4e6a-4642-aaeb-20ab6a7b6fba_Name">
    <vt:lpwstr>b4e5d35f-4e6a-4642-aaeb-20ab6a7b6fba</vt:lpwstr>
  </property>
  <property fmtid="{D5CDD505-2E9C-101B-9397-08002B2CF9AE}" pid="6" name="MSIP_Label_b4e5d35f-4e6a-4642-aaeb-20ab6a7b6fba_SiteId">
    <vt:lpwstr>ab214bcd-9b97-41bb-aa9d-46cf10d822fd</vt:lpwstr>
  </property>
  <property fmtid="{D5CDD505-2E9C-101B-9397-08002B2CF9AE}" pid="7" name="MSIP_Label_b4e5d35f-4e6a-4642-aaeb-20ab6a7b6fba_ActionId">
    <vt:lpwstr>9009d361-5340-4eaf-8a35-c0c90b330ae2</vt:lpwstr>
  </property>
  <property fmtid="{D5CDD505-2E9C-101B-9397-08002B2CF9AE}" pid="8" name="MSIP_Label_b4e5d35f-4e6a-4642-aaeb-20ab6a7b6fba_ContentBits">
    <vt:lpwstr>0</vt:lpwstr>
  </property>
  <property fmtid="{D5CDD505-2E9C-101B-9397-08002B2CF9AE}" pid="9" name="ContentTypeId">
    <vt:lpwstr>0x0101005EA17607A12F074F9AD8BBBC5F541AA0</vt:lpwstr>
  </property>
</Properties>
</file>