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6" r:id="rId7"/>
    <p:sldId id="260" r:id="rId8"/>
    <p:sldId id="267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9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1" r:id="rId31"/>
    <p:sldId id="268" r:id="rId32"/>
    <p:sldId id="262" r:id="rId33"/>
    <p:sldId id="269" r:id="rId34"/>
    <p:sldId id="263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5CA4-558B-43FA-8A4F-4296444131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6740-94C0-4388-ACC8-45A83DCE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716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Ostomy Support Group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May 3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4000" b="1" dirty="0" smtClean="0">
                <a:solidFill>
                  <a:schemeClr val="tx1"/>
                </a:solidFill>
              </a:rPr>
              <a:t> 2023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happen early or later on</a:t>
            </a:r>
          </a:p>
          <a:p>
            <a:r>
              <a:rPr lang="en-US" dirty="0" smtClean="0"/>
              <a:t>Result of retracted stoma with </a:t>
            </a:r>
            <a:r>
              <a:rPr lang="en-US" dirty="0" err="1" smtClean="0"/>
              <a:t>mucocutaneous</a:t>
            </a:r>
            <a:r>
              <a:rPr lang="en-US" dirty="0" smtClean="0"/>
              <a:t> separation or necrotic stoma, or scar tissue</a:t>
            </a:r>
          </a:p>
          <a:p>
            <a:r>
              <a:rPr lang="en-US" dirty="0" smtClean="0"/>
              <a:t>Stricture can become an obstruction and surgery is needed. </a:t>
            </a:r>
          </a:p>
          <a:p>
            <a:r>
              <a:rPr lang="en-US" dirty="0" smtClean="0"/>
              <a:t>Can be difficult to pouch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Common Ostomy Complications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These are some more common things   that we see more frequently and can happen anytime.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76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 Irritation of skin around stoma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828800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This is usually from cutting the opening too large in your flange or from leakage </a:t>
            </a:r>
          </a:p>
          <a:p>
            <a:r>
              <a:rPr lang="en-US" dirty="0" smtClean="0"/>
              <a:t>It can also be due to an allergy from the ring or paste. </a:t>
            </a:r>
          </a:p>
          <a:p>
            <a:r>
              <a:rPr lang="en-US" dirty="0" smtClean="0"/>
              <a:t>Treat with powder and skin prep and making opening smaller or eliminating the paste or ring. May have to change to a different brand if allergic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600200"/>
            <a:ext cx="3048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Caused from pulling on hair follicles with pouch removal and areas become irritated or infected</a:t>
            </a:r>
          </a:p>
          <a:p>
            <a:r>
              <a:rPr lang="en-US" dirty="0" smtClean="0"/>
              <a:t>This can be prevented by keeping the hair shaved and always gently removing your pouch</a:t>
            </a:r>
          </a:p>
          <a:p>
            <a:r>
              <a:rPr lang="en-US" dirty="0" smtClean="0"/>
              <a:t>Treated with crusting stoma powder and skin prep. May need some antibacterial powder if infected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Maceration around the stoma</a:t>
            </a:r>
            <a:br>
              <a:rPr lang="en-US" dirty="0" smtClean="0"/>
            </a:br>
            <a:r>
              <a:rPr lang="en-US" dirty="0" smtClean="0"/>
              <a:t>Usually happens with </a:t>
            </a:r>
            <a:r>
              <a:rPr lang="en-US" dirty="0" err="1" smtClean="0"/>
              <a:t>Urostomies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133600"/>
            <a:ext cx="3581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from urine being on the skin either from leaking or making opening too large. </a:t>
            </a:r>
          </a:p>
          <a:p>
            <a:r>
              <a:rPr lang="en-US" dirty="0" smtClean="0"/>
              <a:t>Sometimes </a:t>
            </a:r>
            <a:r>
              <a:rPr lang="en-US" dirty="0" err="1" smtClean="0"/>
              <a:t>urostomy</a:t>
            </a:r>
            <a:r>
              <a:rPr lang="en-US" dirty="0" smtClean="0"/>
              <a:t> skin can just get discolored so need to make sure it is really moist. </a:t>
            </a:r>
          </a:p>
          <a:p>
            <a:r>
              <a:rPr lang="en-US" dirty="0" smtClean="0"/>
              <a:t>Smaller opening or fix leaking, and treat with powder and skin prep (crusting)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Damage from Tape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56" y="1600200"/>
            <a:ext cx="2731887" cy="45259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64" y="1723300"/>
            <a:ext cx="2859272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how you pull off your flange. Push and Pull</a:t>
            </a:r>
          </a:p>
          <a:p>
            <a:r>
              <a:rPr lang="en-US" dirty="0" smtClean="0"/>
              <a:t>Treat with powder and skin prep. If weeping too much may have to cover with small dressing.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Ostomy Complications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First we will look at those seen more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immediately post-op </a:t>
            </a:r>
          </a:p>
          <a:p>
            <a:pPr marL="0" indent="0">
              <a:buNone/>
            </a:pPr>
            <a:r>
              <a:rPr lang="en-US" sz="4000" dirty="0" smtClean="0"/>
              <a:t> Then look at complications that can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happen later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30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Pus in the wound</a:t>
            </a:r>
            <a:br>
              <a:rPr lang="en-US" dirty="0" smtClean="0"/>
            </a:br>
            <a:r>
              <a:rPr lang="en-US" dirty="0" smtClean="0"/>
              <a:t>This may indicate infection and may need an antibiotic</a:t>
            </a:r>
            <a:br>
              <a:rPr lang="en-US" dirty="0" smtClean="0"/>
            </a:br>
            <a:r>
              <a:rPr lang="en-US" dirty="0" smtClean="0"/>
              <a:t>May need dressing over draining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048000"/>
            <a:ext cx="3733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infections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133600"/>
            <a:ext cx="4038600" cy="33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3505201"/>
          </a:xfrm>
        </p:spPr>
        <p:txBody>
          <a:bodyPr/>
          <a:lstStyle/>
          <a:p>
            <a:r>
              <a:rPr lang="en-US" dirty="0" smtClean="0"/>
              <a:t>Happens a lot in the summer due to sweating. </a:t>
            </a:r>
          </a:p>
          <a:p>
            <a:r>
              <a:rPr lang="en-US" dirty="0" smtClean="0"/>
              <a:t>Can be itchy and weep some</a:t>
            </a:r>
          </a:p>
          <a:p>
            <a:r>
              <a:rPr lang="en-US" dirty="0" smtClean="0"/>
              <a:t>Treat with antifungal powder and skin prep (crusting)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Hypergranulation</a:t>
            </a:r>
            <a:r>
              <a:rPr lang="en-US" dirty="0" smtClean="0"/>
              <a:t> or Granulomas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957" y="1600200"/>
            <a:ext cx="2539086" cy="45259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09800"/>
            <a:ext cx="3505200" cy="26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inflammatory response</a:t>
            </a:r>
          </a:p>
          <a:p>
            <a:r>
              <a:rPr lang="en-US" dirty="0" smtClean="0"/>
              <a:t>The wound heals before the stoma matures. Usually occurs within 6 weeks of surgery</a:t>
            </a:r>
          </a:p>
          <a:p>
            <a:r>
              <a:rPr lang="en-US" dirty="0" smtClean="0"/>
              <a:t>Can also occur later due to moisture and friction from appliance</a:t>
            </a:r>
          </a:p>
          <a:p>
            <a:r>
              <a:rPr lang="en-US" dirty="0" smtClean="0"/>
              <a:t>Treat with silver nitrate sticks( burning off of tissue)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Allergy to device or excessive leaking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905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an allergy to device if the redness goes all the way around</a:t>
            </a:r>
          </a:p>
          <a:p>
            <a:r>
              <a:rPr lang="en-US" dirty="0" smtClean="0"/>
              <a:t>If having excessive leaking and stool is getting all over back of flange can also cause moisture damage like this</a:t>
            </a:r>
          </a:p>
          <a:p>
            <a:r>
              <a:rPr lang="en-US" dirty="0" smtClean="0"/>
              <a:t>If allergic may have to change to different brand, no tape, or otherwise protect skin with skin prep or protective sheet.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133600"/>
            <a:ext cx="4343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from pressure from a convex appliance</a:t>
            </a:r>
          </a:p>
          <a:p>
            <a:r>
              <a:rPr lang="en-US" dirty="0" smtClean="0"/>
              <a:t>Can be some other disease process going on such as pyoderma or </a:t>
            </a:r>
            <a:r>
              <a:rPr lang="en-US" dirty="0" err="1"/>
              <a:t>C</a:t>
            </a:r>
            <a:r>
              <a:rPr lang="en-US" dirty="0" err="1" smtClean="0"/>
              <a:t>rohns</a:t>
            </a:r>
            <a:endParaRPr lang="en-US" dirty="0" smtClean="0"/>
          </a:p>
          <a:p>
            <a:r>
              <a:rPr lang="en-US" dirty="0" smtClean="0"/>
              <a:t>Treat with a dressing under the flange and may have to change the appliance more frequently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L</a:t>
            </a:r>
            <a:r>
              <a:rPr lang="en-US" sz="6000" dirty="0" smtClean="0">
                <a:solidFill>
                  <a:srgbClr val="FF0000"/>
                </a:solidFill>
              </a:rPr>
              <a:t>ater complications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dirty="0" smtClean="0"/>
              <a:t>These happen less frequently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Necrotic Stoma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196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Stomal</a:t>
            </a:r>
            <a:r>
              <a:rPr lang="en-US" dirty="0" smtClean="0"/>
              <a:t> Hernia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329" y="1600201"/>
            <a:ext cx="461407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can affect up to 50% of patients one year after surgery </a:t>
            </a:r>
          </a:p>
          <a:p>
            <a:r>
              <a:rPr lang="en-US" dirty="0" smtClean="0"/>
              <a:t>Can reduce in size when patient lays down</a:t>
            </a:r>
          </a:p>
          <a:p>
            <a:r>
              <a:rPr lang="en-US" dirty="0" smtClean="0"/>
              <a:t>May make pouching difficult but otherwise asymptomatic</a:t>
            </a:r>
          </a:p>
          <a:p>
            <a:r>
              <a:rPr lang="en-US" dirty="0" smtClean="0"/>
              <a:t>May benefit from hernia belt. </a:t>
            </a:r>
          </a:p>
          <a:p>
            <a:r>
              <a:rPr lang="en-US" dirty="0" smtClean="0"/>
              <a:t>Have to have emergency surgery if become strangulated. Reoccurs frequently after repaired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Stomal</a:t>
            </a:r>
            <a:r>
              <a:rPr lang="en-US" dirty="0" smtClean="0"/>
              <a:t> Laceration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238" y="1915340"/>
            <a:ext cx="5401524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occurs from flange rubbing too much on stoma or from trauma ( razor,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Excessive bleeding. Hold pressure. May have to suture or use silver nitrate to stop bleeding. </a:t>
            </a:r>
          </a:p>
          <a:p>
            <a:r>
              <a:rPr lang="en-US" dirty="0" smtClean="0"/>
              <a:t>Cut opening a little larger if possible.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Prolapsed Stoma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942" y="1668431"/>
            <a:ext cx="5944115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bowel protrudes through opening due to lack of fascial or muscle support</a:t>
            </a:r>
          </a:p>
          <a:p>
            <a:r>
              <a:rPr lang="en-US" dirty="0" smtClean="0"/>
              <a:t>Can vary in length and can go in and out sometimes</a:t>
            </a:r>
          </a:p>
          <a:p>
            <a:r>
              <a:rPr lang="en-US" dirty="0" smtClean="0"/>
              <a:t>Difficulty pouching sometimes due to size</a:t>
            </a:r>
          </a:p>
          <a:p>
            <a:r>
              <a:rPr lang="en-US" dirty="0" smtClean="0"/>
              <a:t>Surgery if becomes obstructed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flow to the stoma is impaired</a:t>
            </a:r>
          </a:p>
          <a:p>
            <a:r>
              <a:rPr lang="en-US" dirty="0" smtClean="0"/>
              <a:t>Most likely to occur in first 5 days after surgery</a:t>
            </a:r>
          </a:p>
          <a:p>
            <a:r>
              <a:rPr lang="en-US" dirty="0" smtClean="0"/>
              <a:t>May be all the stoma or partial stoma</a:t>
            </a:r>
          </a:p>
          <a:p>
            <a:r>
              <a:rPr lang="en-US" dirty="0" smtClean="0"/>
              <a:t>May result in retracted stoma or </a:t>
            </a:r>
            <a:r>
              <a:rPr lang="en-US" dirty="0" err="1" smtClean="0"/>
              <a:t>stomal</a:t>
            </a:r>
            <a:r>
              <a:rPr lang="en-US" dirty="0" smtClean="0"/>
              <a:t> stenosis</a:t>
            </a:r>
          </a:p>
          <a:p>
            <a:r>
              <a:rPr lang="en-US" dirty="0" smtClean="0"/>
              <a:t>Needs surgical intervention if below fascia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Mucocutaneous</a:t>
            </a:r>
            <a:r>
              <a:rPr lang="en-US" dirty="0" smtClean="0"/>
              <a:t> Junction Separation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562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the first few weeks after surgery</a:t>
            </a:r>
          </a:p>
          <a:p>
            <a:r>
              <a:rPr lang="en-US" dirty="0" smtClean="0"/>
              <a:t>Usually occurs when there is compromised wound healing: diabetes, chemotherapy, poor nutrition, corticosteroid use. </a:t>
            </a:r>
          </a:p>
          <a:p>
            <a:r>
              <a:rPr lang="en-US" dirty="0" smtClean="0"/>
              <a:t>Can be deep or shallow</a:t>
            </a:r>
          </a:p>
          <a:p>
            <a:r>
              <a:rPr lang="en-US" dirty="0" smtClean="0"/>
              <a:t>Usually will heal on its own. Sometimes have to pack. Again want to make sure it does not go below the fascia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Retracted Stoma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1894003"/>
            <a:ext cx="4953001" cy="336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prone in ileostomies with </a:t>
            </a:r>
            <a:r>
              <a:rPr lang="en-US" dirty="0" err="1" smtClean="0"/>
              <a:t>Crohns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May be due to inadequate length of bowel to pull out or due to stoma necrosis and loss of some of the stoma. Usually see fairly soon after surgery</a:t>
            </a:r>
          </a:p>
          <a:p>
            <a:r>
              <a:rPr lang="en-US" dirty="0" smtClean="0"/>
              <a:t>Leakage problems sometimes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Stenosis of Stoma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999" y="1752600"/>
            <a:ext cx="51054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738</Words>
  <Application>Microsoft Office PowerPoint</Application>
  <PresentationFormat>On-screen Show (4:3)</PresentationFormat>
  <Paragraphs>80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Ostomy Support Group</vt:lpstr>
      <vt:lpstr>Ostomy Complications</vt:lpstr>
      <vt:lpstr>Necrotic Stoma</vt:lpstr>
      <vt:lpstr>PowerPoint Presentation</vt:lpstr>
      <vt:lpstr>Mucocutaneous Junction Separation</vt:lpstr>
      <vt:lpstr>PowerPoint Presentation</vt:lpstr>
      <vt:lpstr>Retracted Stoma</vt:lpstr>
      <vt:lpstr>PowerPoint Presentation</vt:lpstr>
      <vt:lpstr>Stenosis of Stoma</vt:lpstr>
      <vt:lpstr>PowerPoint Presentation</vt:lpstr>
      <vt:lpstr>PowerPoint Presentation</vt:lpstr>
      <vt:lpstr> Irritation of skin around stoma</vt:lpstr>
      <vt:lpstr>PowerPoint Presentation</vt:lpstr>
      <vt:lpstr>Folliculitis</vt:lpstr>
      <vt:lpstr>PowerPoint Presentation</vt:lpstr>
      <vt:lpstr>Maceration around the stoma Usually happens with Urostomies</vt:lpstr>
      <vt:lpstr>PowerPoint Presentation</vt:lpstr>
      <vt:lpstr>Skin Damage from Tape</vt:lpstr>
      <vt:lpstr>PowerPoint Presentation</vt:lpstr>
      <vt:lpstr>Pus in the wound This may indicate infection and may need an antibiotic May need dressing over draining area</vt:lpstr>
      <vt:lpstr>Fungal infections</vt:lpstr>
      <vt:lpstr>PowerPoint Presentation</vt:lpstr>
      <vt:lpstr>Hypergranulation or Granulomas</vt:lpstr>
      <vt:lpstr>PowerPoint Presentation</vt:lpstr>
      <vt:lpstr>Allergy to device or excessive leaking</vt:lpstr>
      <vt:lpstr>PowerPoint Presentation</vt:lpstr>
      <vt:lpstr>Deep Wound</vt:lpstr>
      <vt:lpstr>PowerPoint Presentation</vt:lpstr>
      <vt:lpstr>Later complications These happen less frequently</vt:lpstr>
      <vt:lpstr>Stomal Hernia</vt:lpstr>
      <vt:lpstr>PowerPoint Presentation</vt:lpstr>
      <vt:lpstr>Stomal Laceration</vt:lpstr>
      <vt:lpstr>PowerPoint Presentation</vt:lpstr>
      <vt:lpstr>Prolapsed Stoma</vt:lpstr>
      <vt:lpstr>PowerPoint Presentation</vt:lpstr>
    </vt:vector>
  </TitlesOfParts>
  <Company>UnityPoint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Ostomy Support Group</dc:title>
  <dc:creator>Medick, Nancy A.</dc:creator>
  <cp:lastModifiedBy>UPH282905SSO</cp:lastModifiedBy>
  <cp:revision>17</cp:revision>
  <dcterms:created xsi:type="dcterms:W3CDTF">2020-04-20T20:36:49Z</dcterms:created>
  <dcterms:modified xsi:type="dcterms:W3CDTF">2023-06-13T18:58:47Z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e5d35f-4e6a-4642-aaeb-20ab6a7b6fba_Enabled">
    <vt:lpwstr>true</vt:lpwstr>
  </property>
  <property fmtid="{D5CDD505-2E9C-101B-9397-08002B2CF9AE}" pid="3" name="MSIP_Label_b4e5d35f-4e6a-4642-aaeb-20ab6a7b6fba_SetDate">
    <vt:lpwstr>2022-11-01T18:33:44Z</vt:lpwstr>
  </property>
  <property fmtid="{D5CDD505-2E9C-101B-9397-08002B2CF9AE}" pid="4" name="MSIP_Label_b4e5d35f-4e6a-4642-aaeb-20ab6a7b6fba_Method">
    <vt:lpwstr>Standard</vt:lpwstr>
  </property>
  <property fmtid="{D5CDD505-2E9C-101B-9397-08002B2CF9AE}" pid="5" name="MSIP_Label_b4e5d35f-4e6a-4642-aaeb-20ab6a7b6fba_Name">
    <vt:lpwstr>b4e5d35f-4e6a-4642-aaeb-20ab6a7b6fba</vt:lpwstr>
  </property>
  <property fmtid="{D5CDD505-2E9C-101B-9397-08002B2CF9AE}" pid="6" name="MSIP_Label_b4e5d35f-4e6a-4642-aaeb-20ab6a7b6fba_SiteId">
    <vt:lpwstr>ab214bcd-9b97-41bb-aa9d-46cf10d822fd</vt:lpwstr>
  </property>
  <property fmtid="{D5CDD505-2E9C-101B-9397-08002B2CF9AE}" pid="7" name="MSIP_Label_b4e5d35f-4e6a-4642-aaeb-20ab6a7b6fba_ActionId">
    <vt:lpwstr>a5d0a459-5346-4d6c-bb52-036c0bfbdd65</vt:lpwstr>
  </property>
  <property fmtid="{D5CDD505-2E9C-101B-9397-08002B2CF9AE}" pid="8" name="MSIP_Label_b4e5d35f-4e6a-4642-aaeb-20ab6a7b6fba_ContentBits">
    <vt:lpwstr>0</vt:lpwstr>
  </property>
</Properties>
</file>